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59" r:id="rId3"/>
    <p:sldId id="335" r:id="rId4"/>
    <p:sldId id="350" r:id="rId5"/>
    <p:sldId id="336" r:id="rId6"/>
    <p:sldId id="331" r:id="rId7"/>
    <p:sldId id="328" r:id="rId8"/>
    <p:sldId id="352" r:id="rId9"/>
    <p:sldId id="360" r:id="rId10"/>
    <p:sldId id="345" r:id="rId11"/>
    <p:sldId id="324" r:id="rId12"/>
    <p:sldId id="351" r:id="rId13"/>
    <p:sldId id="332" r:id="rId14"/>
    <p:sldId id="344" r:id="rId15"/>
    <p:sldId id="339" r:id="rId16"/>
    <p:sldId id="341" r:id="rId17"/>
    <p:sldId id="340" r:id="rId18"/>
    <p:sldId id="318" r:id="rId19"/>
    <p:sldId id="355" r:id="rId20"/>
    <p:sldId id="356" r:id="rId21"/>
    <p:sldId id="325" r:id="rId22"/>
    <p:sldId id="330" r:id="rId23"/>
    <p:sldId id="348" r:id="rId24"/>
    <p:sldId id="358" r:id="rId25"/>
    <p:sldId id="327" r:id="rId26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459D5"/>
    <a:srgbClr val="554AE4"/>
    <a:srgbClr val="9999FF"/>
    <a:srgbClr val="666699"/>
    <a:srgbClr val="0066CC"/>
    <a:srgbClr val="F9B9B5"/>
    <a:srgbClr val="FEF3E5"/>
    <a:srgbClr val="DEBD76"/>
    <a:srgbClr val="95C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9" autoAdjust="0"/>
  </p:normalViewPr>
  <p:slideViewPr>
    <p:cSldViewPr>
      <p:cViewPr varScale="1">
        <p:scale>
          <a:sx n="113" d="100"/>
          <a:sy n="113" d="100"/>
        </p:scale>
        <p:origin x="15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5AB51-22EA-423F-BB59-251C773E010C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E15DEF-7016-41D2-8DA3-CD3FF3F13C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530357-4184-43ED-8BE1-AF856DF98FB5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8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5BCA2-311D-4A39-8F27-FEFD223977DA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75BD-41F8-46E6-AC80-4DB1C517AD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53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8CC1-6085-4BF9-BB8E-423C4BD62FFA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9883-3861-4039-BAAA-57647F72B9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15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4282C-F45A-471C-BD80-17E62DF6CDFD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B666-80B9-4CCA-92D6-CF3902BB5C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498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96D4-44B7-4EAF-A86E-037BE792DAD4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F0BA-86A9-42EF-AE68-4861BD13E1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690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82AD-516A-4910-886D-6B41449D9F83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C2F6-88F8-4A8A-9277-EA153C32DC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91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816E-CFD3-4002-8691-A5E28A622B68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3156-3FD8-44E6-A642-9B2C564D98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2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900F-08CD-4B8B-98D0-0F9959B26257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705A-372A-483E-B5BA-6D000042A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20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7E29-0ACE-4942-A12A-CAE01E24D7B9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6EB5-3FD6-498B-8610-9801A324EB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043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06EB-C871-4328-BDA0-448C36912AEE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289-F3DF-43FD-B383-E5FD1E3FC1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189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A978E-AF69-4122-B507-A4FFC10ABD94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0CD9-F439-4519-9E58-1796E42790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05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343A-CD60-4301-A96A-7F44182B2C3E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B36E-7728-40E0-8F95-3C549FB734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713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3155-BEAB-401F-B0CA-12E85AE31A35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04941-F74C-40F3-9840-3445F407DC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43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638AC0-8374-4543-937E-CEF4E10E7ADB}" type="datetimeFigureOut">
              <a:rPr lang="ru-RU"/>
              <a:pPr>
                <a:defRPr/>
              </a:pPr>
              <a:t>14.11.2024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61A87D-51FD-498D-AF7D-C31F09C68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829/1560-4071-2017-1-7-81" TargetMode="External"/><Relationship Id="rId2" Type="http://schemas.openxmlformats.org/officeDocument/2006/relationships/hyperlink" Target="https://www.researchgate.net/journal/Russian-Journal-of-Cardiology-2618-7620?_tp=eyJjb250ZXh0Ijp7ImZpcnN0UGFnZSI6InB1YmxpY2F0aW9uIiwicGFnZSI6InB1YmxpY2F0aW9uIn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3959028" y="432941"/>
            <a:ext cx="4969271" cy="20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ФГБОУ ВО «РОССИЙСКИЙ УНИВЕРСИТЕТ МЕДИЦИНЫ» МЗ РФ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Кафедра скорой медицинской помощи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ru-RU" altLang="ru-RU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50825" y="2643188"/>
            <a:ext cx="85344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FF00"/>
                </a:solidFill>
              </a:rPr>
              <a:t>«Проблемы диуретической терапии при декомпенсации хронической сердечной недостаточности»</a:t>
            </a:r>
            <a:endParaRPr lang="ru-RU" altLang="ru-RU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                                               Ассистент кафедры Медведева Н.А.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8BE8B558-9FC3-69E2-5E13-4AC7B5CCA4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996952"/>
            <a:ext cx="304800" cy="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23BF1C-8C0B-95A2-0848-5AC1A8ED7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184775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ФАКТОРЫ, ВЛИЯЮЩИЕ НА ЭФФЕКТИВНОСТЬ ДИУРЕТИКОВ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76190"/>
            <a:ext cx="8229600" cy="3044898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Нестероидные противовоспалительные средства (НПВС) блокируют действие мочегонных препаратов посредством ингибирования простагландинов * и замедляют экскрецию натрия и воды **</a:t>
            </a:r>
          </a:p>
          <a:p>
            <a:pPr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«Ложная резистентность» - избыточное употребление поваренной соли может формировать клиническую ситуацию, сходную с </a:t>
            </a:r>
            <a:r>
              <a:rPr lang="ru-RU" altLang="ru-RU" sz="2000" dirty="0" err="1">
                <a:solidFill>
                  <a:schemeClr val="bg1"/>
                </a:solidFill>
              </a:rPr>
              <a:t>диуретикорезистентностью</a:t>
            </a:r>
            <a:r>
              <a:rPr lang="ru-RU" alt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***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ru-RU" altLang="ru-RU" sz="2000" baseline="30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Электролитные нарушения (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гипокалиемия</a:t>
            </a:r>
            <a:r>
              <a:rPr lang="ru-RU" sz="1800" dirty="0">
                <a:solidFill>
                  <a:schemeClr val="bg1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гипомагниемия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, гипонатриемия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  <a:r>
              <a:rPr lang="en-US" sz="2000" dirty="0">
                <a:solidFill>
                  <a:schemeClr val="bg1"/>
                </a:solidFill>
              </a:rPr>
              <a:t> ****</a:t>
            </a:r>
            <a:endParaRPr lang="ru-RU" altLang="ru-RU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2" name="Объект 2"/>
          <p:cNvSpPr txBox="1">
            <a:spLocks/>
          </p:cNvSpPr>
          <p:nvPr/>
        </p:nvSpPr>
        <p:spPr bwMode="auto">
          <a:xfrm>
            <a:off x="143667" y="5373216"/>
            <a:ext cx="885666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* </a:t>
            </a:r>
            <a:r>
              <a:rPr lang="en-US" altLang="ru-RU" sz="800" dirty="0" err="1">
                <a:solidFill>
                  <a:schemeClr val="bg1"/>
                </a:solidFill>
              </a:rPr>
              <a:t>Brater</a:t>
            </a:r>
            <a:r>
              <a:rPr lang="en-US" altLang="ru-RU" sz="800" dirty="0">
                <a:solidFill>
                  <a:schemeClr val="bg1"/>
                </a:solidFill>
              </a:rPr>
              <a:t> DC. Resistance to loop diuretics. Why it happens and what to do about it. Drugs 1985; 30: 427−443.</a:t>
            </a:r>
            <a:r>
              <a:rPr lang="ru-RU" altLang="ru-RU" sz="800" dirty="0">
                <a:solidFill>
                  <a:schemeClr val="bg1"/>
                </a:solidFill>
              </a:rPr>
              <a:t> ; </a:t>
            </a:r>
            <a:r>
              <a:rPr lang="en-US" altLang="ru-RU" sz="800" dirty="0">
                <a:solidFill>
                  <a:schemeClr val="bg1"/>
                </a:solidFill>
              </a:rPr>
              <a:t>Kimberly RP and </a:t>
            </a:r>
            <a:r>
              <a:rPr lang="en-US" altLang="ru-RU" sz="800" dirty="0" err="1">
                <a:solidFill>
                  <a:schemeClr val="bg1"/>
                </a:solidFill>
              </a:rPr>
              <a:t>Plotz</a:t>
            </a:r>
            <a:r>
              <a:rPr lang="en-US" altLang="ru-RU" sz="800" dirty="0">
                <a:solidFill>
                  <a:schemeClr val="bg1"/>
                </a:solidFill>
              </a:rPr>
              <a:t> PH. Aspirin-induced depression of renal function. N </a:t>
            </a:r>
            <a:r>
              <a:rPr lang="en-US" altLang="ru-RU" sz="800" dirty="0" err="1">
                <a:solidFill>
                  <a:schemeClr val="bg1"/>
                </a:solidFill>
              </a:rPr>
              <a:t>Engl</a:t>
            </a:r>
            <a:r>
              <a:rPr lang="en-US" altLang="ru-RU" sz="800" dirty="0">
                <a:solidFill>
                  <a:schemeClr val="bg1"/>
                </a:solidFill>
              </a:rPr>
              <a:t> J Med 1977; 296: 418–424. </a:t>
            </a:r>
            <a:r>
              <a:rPr lang="ru-RU" altLang="ru-RU" sz="800" dirty="0">
                <a:solidFill>
                  <a:schemeClr val="bg1"/>
                </a:solidFill>
              </a:rPr>
              <a:t>; </a:t>
            </a:r>
            <a:r>
              <a:rPr lang="en-US" altLang="ru-RU" sz="800" dirty="0" err="1">
                <a:solidFill>
                  <a:schemeClr val="bg1"/>
                </a:solidFill>
              </a:rPr>
              <a:t>Muther</a:t>
            </a:r>
            <a:r>
              <a:rPr lang="en-US" altLang="ru-RU" sz="800" dirty="0">
                <a:solidFill>
                  <a:schemeClr val="bg1"/>
                </a:solidFill>
              </a:rPr>
              <a:t> RS, Potter DM and Bennett WM. Aspirin-induced depression of glomerular filtration rate in normal humans. role of sodium balance. Ann Intern Med 1981; 94: 317–321. </a:t>
            </a:r>
            <a:r>
              <a:rPr lang="ru-RU" altLang="ru-RU" sz="800" dirty="0">
                <a:solidFill>
                  <a:schemeClr val="bg1"/>
                </a:solidFill>
              </a:rPr>
              <a:t>;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** </a:t>
            </a:r>
            <a:r>
              <a:rPr lang="en-US" altLang="ru-RU" sz="800" dirty="0">
                <a:solidFill>
                  <a:schemeClr val="bg1"/>
                </a:solidFill>
              </a:rPr>
              <a:t>Koopmans PP, </a:t>
            </a:r>
            <a:r>
              <a:rPr lang="en-US" altLang="ru-RU" sz="800" dirty="0" err="1">
                <a:solidFill>
                  <a:schemeClr val="bg1"/>
                </a:solidFill>
              </a:rPr>
              <a:t>Thien</a:t>
            </a:r>
            <a:r>
              <a:rPr lang="en-US" altLang="ru-RU" sz="800" dirty="0">
                <a:solidFill>
                  <a:schemeClr val="bg1"/>
                </a:solidFill>
              </a:rPr>
              <a:t> T and </a:t>
            </a:r>
            <a:r>
              <a:rPr lang="en-US" altLang="ru-RU" sz="800" dirty="0" err="1">
                <a:solidFill>
                  <a:schemeClr val="bg1"/>
                </a:solidFill>
              </a:rPr>
              <a:t>Gribnau</a:t>
            </a:r>
            <a:r>
              <a:rPr lang="en-US" altLang="ru-RU" sz="800" dirty="0">
                <a:solidFill>
                  <a:schemeClr val="bg1"/>
                </a:solidFill>
              </a:rPr>
              <a:t> FW. Influence of non-steroidal anti-inflammatory drugs on diuretic treatment of mild to moderate essential hypertension. Br Med J </a:t>
            </a:r>
            <a:r>
              <a:rPr lang="en-US" altLang="ru-RU" sz="800" dirty="0" err="1">
                <a:solidFill>
                  <a:schemeClr val="bg1"/>
                </a:solidFill>
              </a:rPr>
              <a:t>Clin</a:t>
            </a:r>
            <a:r>
              <a:rPr lang="en-US" altLang="ru-RU" sz="800" dirty="0">
                <a:solidFill>
                  <a:schemeClr val="bg1"/>
                </a:solidFill>
              </a:rPr>
              <a:t> Res Ed 1984; 289: 1492–1494.</a:t>
            </a:r>
            <a:endParaRPr lang="ru-RU" altLang="ru-RU" sz="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US" sz="800" dirty="0">
                <a:solidFill>
                  <a:schemeClr val="bg1"/>
                </a:solidFill>
              </a:rPr>
              <a:t>***</a:t>
            </a:r>
            <a:r>
              <a:rPr lang="en-US" sz="800" dirty="0" err="1">
                <a:solidFill>
                  <a:schemeClr val="bg1"/>
                </a:solidFill>
              </a:rPr>
              <a:t>Pokhrel</a:t>
            </a:r>
            <a:r>
              <a:rPr lang="en-US" sz="800" dirty="0">
                <a:solidFill>
                  <a:schemeClr val="bg1"/>
                </a:solidFill>
              </a:rPr>
              <a:t> N., </a:t>
            </a:r>
            <a:r>
              <a:rPr lang="en-US" sz="800" dirty="0" err="1">
                <a:solidFill>
                  <a:schemeClr val="bg1"/>
                </a:solidFill>
              </a:rPr>
              <a:t>Maharjan</a:t>
            </a:r>
            <a:r>
              <a:rPr lang="en-US" sz="800" dirty="0">
                <a:solidFill>
                  <a:schemeClr val="bg1"/>
                </a:solidFill>
              </a:rPr>
              <a:t> N., </a:t>
            </a:r>
            <a:r>
              <a:rPr lang="en-US" sz="800" dirty="0" err="1">
                <a:solidFill>
                  <a:schemeClr val="bg1"/>
                </a:solidFill>
              </a:rPr>
              <a:t>Dhakal</a:t>
            </a:r>
            <a:r>
              <a:rPr lang="en-US" sz="800" dirty="0">
                <a:solidFill>
                  <a:schemeClr val="bg1"/>
                </a:solidFill>
              </a:rPr>
              <a:t> B., Arora R.R. </a:t>
            </a:r>
            <a:r>
              <a:rPr lang="en-US" sz="800" dirty="0" err="1">
                <a:solidFill>
                  <a:schemeClr val="bg1"/>
                </a:solidFill>
              </a:rPr>
              <a:t>Cardiorenal</a:t>
            </a:r>
            <a:r>
              <a:rPr lang="en-US" sz="800" dirty="0">
                <a:solidFill>
                  <a:schemeClr val="bg1"/>
                </a:solidFill>
              </a:rPr>
              <a:t> syndrome: A literature review // </a:t>
            </a:r>
            <a:r>
              <a:rPr lang="en-US" sz="800" dirty="0" err="1">
                <a:solidFill>
                  <a:schemeClr val="bg1"/>
                </a:solidFill>
              </a:rPr>
              <a:t>Exp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Clin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Cardiol</a:t>
            </a:r>
            <a:r>
              <a:rPr lang="en-US" sz="800" dirty="0">
                <a:solidFill>
                  <a:schemeClr val="bg1"/>
                </a:solidFill>
              </a:rPr>
              <a:t>. 2008. Vol. 13 (4). P. 165–170</a:t>
            </a:r>
            <a:r>
              <a:rPr lang="ru-RU" sz="800" dirty="0">
                <a:solidFill>
                  <a:schemeClr val="bg1"/>
                </a:solidFill>
              </a:rPr>
              <a:t>.; </a:t>
            </a:r>
            <a:r>
              <a:rPr lang="en-US" sz="800" dirty="0">
                <a:solidFill>
                  <a:schemeClr val="bg1"/>
                </a:solidFill>
              </a:rPr>
              <a:t>Cody RJ, Kubo SH and </a:t>
            </a:r>
            <a:r>
              <a:rPr lang="en-US" sz="800" dirty="0" err="1">
                <a:solidFill>
                  <a:schemeClr val="bg1"/>
                </a:solidFill>
              </a:rPr>
              <a:t>Pickworth</a:t>
            </a:r>
            <a:r>
              <a:rPr lang="en-US" sz="800" dirty="0">
                <a:solidFill>
                  <a:schemeClr val="bg1"/>
                </a:solidFill>
              </a:rPr>
              <a:t> KK. Diuretic treatment for the sodium retention of congestive heart failure. Arch Intern Med 1994; 154: 1905−1914</a:t>
            </a:r>
            <a:endParaRPr lang="ru-RU" altLang="ru-RU" sz="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dirty="0">
                <a:solidFill>
                  <a:schemeClr val="bg1"/>
                </a:solidFill>
              </a:rPr>
              <a:t>*** *</a:t>
            </a:r>
            <a:r>
              <a:rPr lang="ru-RU" sz="800" dirty="0">
                <a:solidFill>
                  <a:schemeClr val="bg1"/>
                </a:solidFill>
              </a:rPr>
              <a:t> Клинические рекомендации 2020г. Российский кардиологический журнал 2020;25 (11):4083. Клинические рекомендации. «Хроническая сердечная недостаточность», 2024.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32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ПРОБЛЕМЫ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000" dirty="0">
                <a:solidFill>
                  <a:schemeClr val="bg1"/>
                </a:solidFill>
              </a:rPr>
              <a:t>Несмотря на использование внутривенных мочегонных средств, 42% больных выписывается из стационара с сохраняющимися явлениями СН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000" dirty="0">
                <a:solidFill>
                  <a:schemeClr val="bg1"/>
                </a:solidFill>
              </a:rPr>
              <a:t>Приблизительно у 25% – 30% больных, госпитализированных по поводу декомпенсации СН, развивается резистентность к мочегонной терапии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000" dirty="0">
                <a:solidFill>
                  <a:schemeClr val="bg1"/>
                </a:solidFill>
              </a:rPr>
              <a:t>Резистентная сердечная недостаточность является причиной увеличения частоты госпитализаций, сокращения </a:t>
            </a:r>
            <a:r>
              <a:rPr lang="ru-RU" altLang="ru-RU" sz="2000" dirty="0" err="1">
                <a:solidFill>
                  <a:schemeClr val="bg1"/>
                </a:solidFill>
              </a:rPr>
              <a:t>межгоспитального</a:t>
            </a:r>
            <a:r>
              <a:rPr lang="ru-RU" altLang="ru-RU" sz="2000" dirty="0">
                <a:solidFill>
                  <a:schemeClr val="bg1"/>
                </a:solidFill>
              </a:rPr>
              <a:t> периода и увеличения длительности госпитализаций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356100" y="594995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chemeClr val="bg1"/>
                </a:solidFill>
                <a:latin typeface="Arial" panose="020B0604020202020204" pitchFamily="34" charset="0"/>
              </a:rPr>
              <a:t>Регистр ADHERE,</a:t>
            </a:r>
            <a:r>
              <a:rPr lang="ru-RU" altLang="ru-RU" sz="800" dirty="0"/>
              <a:t> </a:t>
            </a:r>
            <a:r>
              <a:rPr lang="ru-RU" altLang="ru-RU" sz="800" dirty="0" err="1">
                <a:solidFill>
                  <a:schemeClr val="bg1"/>
                </a:solidFill>
              </a:rPr>
              <a:t>Am</a:t>
            </a:r>
            <a:r>
              <a:rPr lang="ru-RU" altLang="ru-RU" sz="800" dirty="0">
                <a:solidFill>
                  <a:schemeClr val="bg1"/>
                </a:solidFill>
              </a:rPr>
              <a:t>. </a:t>
            </a:r>
            <a:r>
              <a:rPr lang="ru-RU" altLang="ru-RU" sz="800" dirty="0" err="1">
                <a:solidFill>
                  <a:schemeClr val="bg1"/>
                </a:solidFill>
              </a:rPr>
              <a:t>Heart</a:t>
            </a:r>
            <a:r>
              <a:rPr lang="ru-RU" altLang="ru-RU" sz="800" dirty="0">
                <a:solidFill>
                  <a:schemeClr val="bg1"/>
                </a:solidFill>
              </a:rPr>
              <a:t> J</a:t>
            </a:r>
            <a:r>
              <a:rPr lang="ru-RU" altLang="ru-RU" sz="800" dirty="0"/>
              <a:t>.</a:t>
            </a:r>
            <a:r>
              <a:rPr lang="ru-RU" altLang="ru-RU" sz="800" dirty="0">
                <a:solidFill>
                  <a:schemeClr val="bg1"/>
                </a:solidFill>
              </a:rPr>
              <a:t>.</a:t>
            </a:r>
            <a:r>
              <a:rPr lang="en-US" altLang="ru-RU" sz="800" dirty="0">
                <a:solidFill>
                  <a:schemeClr val="bg1"/>
                </a:solidFill>
                <a:latin typeface="Arial" panose="020B0604020202020204" pitchFamily="34" charset="0"/>
              </a:rPr>
              <a:t> 2005</a:t>
            </a:r>
            <a:endParaRPr lang="ru-RU" altLang="ru-RU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23426-B327-6F58-D4BD-7EFC277A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</a:rPr>
              <a:t>МЕСТО РЕФРАКТЕРНОЙ СЕРДЕЧНОЙ НЕДОСТАТОЧНОСТИ В ПРОГРЕССИРОВАНИИ ХРОНИЧЕСКОЙ СЕРДЕЧНОЙ НЕДОСТАТОЧНОСТИ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7199D2-89DD-0905-32B0-A9C56C511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5" y="1916832"/>
            <a:ext cx="7610613" cy="3888432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C941B3-B0DE-C517-9FBB-DC0991566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1" y="6165304"/>
            <a:ext cx="2470903" cy="200025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0BEAEEEB-2107-5971-5603-07551C4B6A3F}"/>
              </a:ext>
            </a:extLst>
          </p:cNvPr>
          <p:cNvSpPr/>
          <p:nvPr/>
        </p:nvSpPr>
        <p:spPr>
          <a:xfrm>
            <a:off x="5292080" y="3212976"/>
            <a:ext cx="1656184" cy="5040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F6F1234-74D6-8FDC-00F0-8A98D0C06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6383337"/>
            <a:ext cx="71628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9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7544" y="179998"/>
            <a:ext cx="8229600" cy="1160770"/>
          </a:xfrm>
        </p:spPr>
        <p:txBody>
          <a:bodyPr/>
          <a:lstStyle/>
          <a:p>
            <a:r>
              <a:rPr lang="ru-RU" alt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РЕЗИСТЕНТНОСТИ К ДИУРЕТИКАМ/РЕФРАКТЕРНАЯ СЕРДЕЧНАЯ НЕДОСТАТОЧНОСТЬ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832475"/>
          </a:xfrm>
        </p:spPr>
        <p:txBody>
          <a:bodyPr/>
          <a:lstStyle/>
          <a:p>
            <a:r>
              <a:rPr lang="ru-RU" altLang="ru-RU" sz="1800" dirty="0">
                <a:solidFill>
                  <a:schemeClr val="bg1"/>
                </a:solidFill>
              </a:rPr>
              <a:t>рефрактерный отечный синдром - толерантность к </a:t>
            </a:r>
            <a:r>
              <a:rPr lang="ru-RU" altLang="ru-RU" sz="1800" dirty="0" err="1">
                <a:solidFill>
                  <a:schemeClr val="bg1"/>
                </a:solidFill>
              </a:rPr>
              <a:t>дегидратационному</a:t>
            </a:r>
            <a:r>
              <a:rPr lang="ru-RU" altLang="ru-RU" sz="1800" dirty="0">
                <a:solidFill>
                  <a:schemeClr val="bg1"/>
                </a:solidFill>
              </a:rPr>
              <a:t> лечению, в частности, к использованию диуретиков *, недостаточный диуретический эффект***</a:t>
            </a:r>
          </a:p>
          <a:p>
            <a:endParaRPr lang="ru-RU" altLang="ru-RU" sz="1800" dirty="0">
              <a:solidFill>
                <a:schemeClr val="bg1"/>
              </a:solidFill>
            </a:endParaRPr>
          </a:p>
          <a:p>
            <a:r>
              <a:rPr lang="ru-RU" altLang="ru-RU" sz="2000" dirty="0">
                <a:solidFill>
                  <a:schemeClr val="bg1"/>
                </a:solidFill>
              </a:rPr>
              <a:t>«Мочегонное сопротивление» - недостаточная экскреция натрия (</a:t>
            </a:r>
            <a:r>
              <a:rPr lang="ru-RU" altLang="ru-RU" sz="2000" dirty="0" err="1">
                <a:solidFill>
                  <a:schemeClr val="bg1"/>
                </a:solidFill>
              </a:rPr>
              <a:t>FENa</a:t>
            </a:r>
            <a:r>
              <a:rPr lang="ru-RU" altLang="ru-RU" sz="2000" dirty="0">
                <a:solidFill>
                  <a:schemeClr val="bg1"/>
                </a:solidFill>
              </a:rPr>
              <a:t>+) &lt;0.2%  (показывает количество выделенного натрия (</a:t>
            </a:r>
            <a:r>
              <a:rPr lang="ru-RU" altLang="ru-RU" sz="2000" dirty="0" err="1">
                <a:solidFill>
                  <a:schemeClr val="bg1"/>
                </a:solidFill>
              </a:rPr>
              <a:t>mmol</a:t>
            </a:r>
            <a:r>
              <a:rPr lang="ru-RU" altLang="ru-RU" sz="2000" dirty="0">
                <a:solidFill>
                  <a:schemeClr val="bg1"/>
                </a:solidFill>
              </a:rPr>
              <a:t>/</a:t>
            </a:r>
            <a:r>
              <a:rPr lang="ru-RU" altLang="ru-RU" sz="2000" dirty="0" err="1">
                <a:solidFill>
                  <a:schemeClr val="bg1"/>
                </a:solidFill>
              </a:rPr>
              <a:t>time</a:t>
            </a:r>
            <a:r>
              <a:rPr lang="ru-RU" altLang="ru-RU" sz="2000" dirty="0">
                <a:solidFill>
                  <a:schemeClr val="bg1"/>
                </a:solidFill>
              </a:rPr>
              <a:t>) как процент фильтрованной нагрузки натрия)</a:t>
            </a:r>
          </a:p>
          <a:p>
            <a:endParaRPr lang="ru-RU" altLang="ru-RU" sz="2000" dirty="0">
              <a:solidFill>
                <a:schemeClr val="bg1"/>
              </a:solidFill>
            </a:endParaRPr>
          </a:p>
          <a:p>
            <a:r>
              <a:rPr lang="ru-RU" altLang="ru-RU" sz="2000" dirty="0">
                <a:solidFill>
                  <a:schemeClr val="bg1"/>
                </a:solidFill>
              </a:rPr>
              <a:t>Нарушение чувствительности к диуретикам, приводящая к снижению </a:t>
            </a:r>
            <a:r>
              <a:rPr lang="ru-RU" altLang="ru-RU" sz="2000" dirty="0" err="1">
                <a:solidFill>
                  <a:schemeClr val="bg1"/>
                </a:solidFill>
              </a:rPr>
              <a:t>натрийуреза</a:t>
            </a:r>
            <a:r>
              <a:rPr lang="ru-RU" altLang="ru-RU" sz="2000" dirty="0">
                <a:solidFill>
                  <a:schemeClr val="bg1"/>
                </a:solidFill>
              </a:rPr>
              <a:t> и диуреза, ограничивающую возможность достижения </a:t>
            </a:r>
            <a:r>
              <a:rPr lang="ru-RU" altLang="ru-RU" sz="2000" dirty="0" err="1">
                <a:solidFill>
                  <a:schemeClr val="bg1"/>
                </a:solidFill>
              </a:rPr>
              <a:t>эуволемии</a:t>
            </a:r>
            <a:r>
              <a:rPr lang="ru-RU" altLang="ru-RU" sz="2000" dirty="0">
                <a:solidFill>
                  <a:schemeClr val="bg1"/>
                </a:solidFill>
              </a:rPr>
              <a:t>, или неспособность уменьшить объем внеклеточной жидкости, несмотря на правильное использование диуретиков**</a:t>
            </a:r>
          </a:p>
          <a:p>
            <a:endParaRPr lang="ru-RU" altLang="ru-RU" sz="2000" dirty="0">
              <a:solidFill>
                <a:schemeClr val="bg1"/>
              </a:solidFill>
            </a:endParaRPr>
          </a:p>
          <a:p>
            <a:endParaRPr lang="ru-RU" altLang="ru-RU" sz="2000" dirty="0">
              <a:solidFill>
                <a:schemeClr val="bg1"/>
              </a:solidFill>
            </a:endParaRPr>
          </a:p>
          <a:p>
            <a:r>
              <a:rPr lang="ru-RU" altLang="ru-RU" sz="800" dirty="0">
                <a:solidFill>
                  <a:schemeClr val="bg1"/>
                </a:solidFill>
              </a:rPr>
              <a:t>* ОССН, РКО и РНМОТ по диагностике и лечению ХСН, Журнал сердечная недостаточность 2013-том 14.№7</a:t>
            </a:r>
            <a:r>
              <a:rPr lang="ru-RU" altLang="ru-RU" sz="1050" dirty="0">
                <a:solidFill>
                  <a:schemeClr val="bg1"/>
                </a:solidFill>
              </a:rPr>
              <a:t> </a:t>
            </a:r>
            <a:r>
              <a:rPr lang="ru-RU" altLang="ru-RU" sz="800" dirty="0">
                <a:solidFill>
                  <a:schemeClr val="bg1"/>
                </a:solidFill>
              </a:rPr>
              <a:t>(Хроническая сердечная недостаточность. Клинические рекомендации 2020)</a:t>
            </a:r>
          </a:p>
          <a:p>
            <a:r>
              <a:rPr lang="ru-RU" altLang="ru-RU" sz="800" dirty="0">
                <a:solidFill>
                  <a:schemeClr val="bg1"/>
                </a:solidFill>
              </a:rPr>
              <a:t>** Европейский консенсус применения диуретиков при хронической сердечной недостаточности 2019</a:t>
            </a:r>
          </a:p>
          <a:p>
            <a:r>
              <a:rPr lang="ru-RU" altLang="ru-RU" sz="800" dirty="0">
                <a:solidFill>
                  <a:schemeClr val="bg1"/>
                </a:solidFill>
              </a:rPr>
              <a:t>***</a:t>
            </a:r>
            <a:r>
              <a:rPr lang="ru-RU" sz="800" dirty="0">
                <a:solidFill>
                  <a:schemeClr val="bg1"/>
                </a:solidFill>
              </a:rPr>
              <a:t> Клинические рекомендации 2020г. Российский кардиологический журнал 2020;25 (11):4083. Клинические рекомендации. «Хроническая сердечная недостаточность», 2024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ФАРМАКОКИНЕТИКИ ДИУРЕТИКА У ПАЦИЕНТОВ С СЕРДЕЧНОЙ НЕДОСТАТОЧНОСТЬЮ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611560" y="1598208"/>
            <a:ext cx="8229600" cy="384701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altLang="ru-RU" sz="1800" dirty="0">
                <a:solidFill>
                  <a:schemeClr val="bg1"/>
                </a:solidFill>
              </a:rPr>
              <a:t>нарушение всасывания и сниженная скорость всасывания диуретика вследствие отека слизистой желудочно-кишечного тракта </a:t>
            </a:r>
            <a:r>
              <a:rPr lang="ru-RU" altLang="ru-RU" sz="1800" baseline="30000" dirty="0">
                <a:solidFill>
                  <a:srgbClr val="FF0000"/>
                </a:solidFill>
              </a:rPr>
              <a:t>1, 4</a:t>
            </a:r>
          </a:p>
          <a:p>
            <a:pPr marL="0" indent="0">
              <a:spcBef>
                <a:spcPts val="1200"/>
              </a:spcBef>
              <a:buNone/>
            </a:pPr>
            <a:endParaRPr lang="ru-RU" altLang="ru-RU" sz="1800" baseline="300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ru-RU" altLang="ru-RU" sz="1800" dirty="0">
                <a:solidFill>
                  <a:schemeClr val="bg1"/>
                </a:solidFill>
              </a:rPr>
              <a:t>снижение почечного кровотока и нарушение секреции в проксимальных извитых канальцах, следовательно, недостаточная концентрация </a:t>
            </a:r>
            <a:r>
              <a:rPr lang="ru-RU" altLang="ru-RU" sz="1800" dirty="0" err="1">
                <a:solidFill>
                  <a:schemeClr val="bg1"/>
                </a:solidFill>
              </a:rPr>
              <a:t>внутриканальцевого</a:t>
            </a:r>
            <a:r>
              <a:rPr lang="ru-RU" altLang="ru-RU" sz="1800" dirty="0">
                <a:solidFill>
                  <a:schemeClr val="bg1"/>
                </a:solidFill>
              </a:rPr>
              <a:t> диуретика </a:t>
            </a:r>
            <a:r>
              <a:rPr lang="ru-RU" altLang="ru-RU" sz="1800" baseline="30000" dirty="0">
                <a:solidFill>
                  <a:srgbClr val="FF0000"/>
                </a:solidFill>
              </a:rPr>
              <a:t>4,5</a:t>
            </a:r>
          </a:p>
          <a:p>
            <a:pPr marL="0" indent="0">
              <a:spcBef>
                <a:spcPts val="1200"/>
              </a:spcBef>
              <a:buNone/>
            </a:pPr>
            <a:endParaRPr lang="ru-RU" altLang="ru-RU" sz="1800" baseline="300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ru-RU" altLang="ru-RU" sz="1800" dirty="0">
                <a:solidFill>
                  <a:schemeClr val="bg1"/>
                </a:solidFill>
              </a:rPr>
              <a:t>задержка во времени достижения максимальной дозы препарата в просвете канальцев почки </a:t>
            </a:r>
            <a:r>
              <a:rPr lang="ru-RU" altLang="ru-RU" sz="1800" baseline="30000" dirty="0">
                <a:solidFill>
                  <a:srgbClr val="FF0000"/>
                </a:solidFill>
              </a:rPr>
              <a:t>2,3</a:t>
            </a:r>
          </a:p>
          <a:p>
            <a:pPr>
              <a:spcBef>
                <a:spcPts val="1200"/>
              </a:spcBef>
            </a:pPr>
            <a:endParaRPr lang="ru-RU" altLang="ru-RU" sz="1800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ru-RU" altLang="ru-RU" sz="1800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21508" name="Объект 2"/>
          <p:cNvSpPr txBox="1">
            <a:spLocks/>
          </p:cNvSpPr>
          <p:nvPr/>
        </p:nvSpPr>
        <p:spPr bwMode="auto">
          <a:xfrm>
            <a:off x="107504" y="5733256"/>
            <a:ext cx="892899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altLang="ru-RU" sz="800" dirty="0">
                <a:solidFill>
                  <a:schemeClr val="bg1"/>
                </a:solidFill>
              </a:rPr>
              <a:t>Gottlieb SS, </a:t>
            </a:r>
            <a:r>
              <a:rPr lang="en-US" altLang="ru-RU" sz="800" dirty="0" err="1">
                <a:solidFill>
                  <a:schemeClr val="bg1"/>
                </a:solidFill>
              </a:rPr>
              <a:t>Khatta</a:t>
            </a:r>
            <a:r>
              <a:rPr lang="en-US" altLang="ru-RU" sz="800" dirty="0">
                <a:solidFill>
                  <a:schemeClr val="bg1"/>
                </a:solidFill>
              </a:rPr>
              <a:t> M, Wentworth D, et al. The effects of diuresis on the pharmacokinetics of loop diuretic furosemide and </a:t>
            </a:r>
            <a:r>
              <a:rPr lang="en-US" altLang="ru-RU" sz="800" dirty="0" err="1">
                <a:solidFill>
                  <a:schemeClr val="bg1"/>
                </a:solidFill>
              </a:rPr>
              <a:t>torsemide</a:t>
            </a:r>
            <a:r>
              <a:rPr lang="en-US" altLang="ru-RU" sz="800" dirty="0">
                <a:solidFill>
                  <a:schemeClr val="bg1"/>
                </a:solidFill>
              </a:rPr>
              <a:t> in patients with heart failure. Am J Med 1998; 104: 533−538.</a:t>
            </a:r>
            <a:endParaRPr lang="ru-RU" altLang="ru-RU" sz="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altLang="ru-RU" sz="800" dirty="0" err="1">
                <a:solidFill>
                  <a:schemeClr val="bg1"/>
                </a:solidFill>
              </a:rPr>
              <a:t>Brater</a:t>
            </a:r>
            <a:r>
              <a:rPr lang="en-US" altLang="ru-RU" sz="800" dirty="0">
                <a:solidFill>
                  <a:schemeClr val="bg1"/>
                </a:solidFill>
              </a:rPr>
              <a:t> DC, Day B, Burdette A, et al. Bumetanide and furosemide in heart failure. Kidney </a:t>
            </a:r>
            <a:r>
              <a:rPr lang="en-US" altLang="ru-RU" sz="800" dirty="0" err="1">
                <a:solidFill>
                  <a:schemeClr val="bg1"/>
                </a:solidFill>
              </a:rPr>
              <a:t>Int</a:t>
            </a:r>
            <a:r>
              <a:rPr lang="en-US" altLang="ru-RU" sz="800" dirty="0">
                <a:solidFill>
                  <a:schemeClr val="bg1"/>
                </a:solidFill>
              </a:rPr>
              <a:t> 1984; 26: 183−189.</a:t>
            </a:r>
            <a:endParaRPr lang="ru-RU" altLang="ru-RU" sz="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altLang="ru-RU" sz="800" dirty="0" err="1">
                <a:solidFill>
                  <a:schemeClr val="bg1"/>
                </a:solidFill>
              </a:rPr>
              <a:t>Brater</a:t>
            </a:r>
            <a:r>
              <a:rPr lang="en-US" altLang="ru-RU" sz="800" dirty="0">
                <a:solidFill>
                  <a:schemeClr val="bg1"/>
                </a:solidFill>
              </a:rPr>
              <a:t> DC, </a:t>
            </a:r>
            <a:r>
              <a:rPr lang="en-US" altLang="ru-RU" sz="800" dirty="0" err="1">
                <a:solidFill>
                  <a:schemeClr val="bg1"/>
                </a:solidFill>
              </a:rPr>
              <a:t>Seiwell</a:t>
            </a:r>
            <a:r>
              <a:rPr lang="en-US" altLang="ru-RU" sz="800" dirty="0">
                <a:solidFill>
                  <a:schemeClr val="bg1"/>
                </a:solidFill>
              </a:rPr>
              <a:t> R, Anderson S, et al. Absorption and disposition of furosemide in congestive heart failure. Kidney </a:t>
            </a:r>
            <a:r>
              <a:rPr lang="en-US" altLang="ru-RU" sz="800" dirty="0" err="1">
                <a:solidFill>
                  <a:schemeClr val="bg1"/>
                </a:solidFill>
              </a:rPr>
              <a:t>Int</a:t>
            </a:r>
            <a:r>
              <a:rPr lang="en-US" altLang="ru-RU" sz="800" dirty="0">
                <a:solidFill>
                  <a:schemeClr val="bg1"/>
                </a:solidFill>
              </a:rPr>
              <a:t> 1982; 2: 171−176.</a:t>
            </a:r>
            <a:endParaRPr lang="ru-RU" altLang="ru-RU" sz="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altLang="ru-RU" sz="800" dirty="0" err="1">
                <a:solidFill>
                  <a:schemeClr val="bg1"/>
                </a:solidFill>
              </a:rPr>
              <a:t>Brater</a:t>
            </a:r>
            <a:r>
              <a:rPr lang="en-US" altLang="ru-RU" sz="800" dirty="0">
                <a:solidFill>
                  <a:schemeClr val="bg1"/>
                </a:solidFill>
              </a:rPr>
              <a:t> DC. Resistance to loop diuretics. Why it happens and what to do about it. Drugs 1985; 30: 427−443.</a:t>
            </a:r>
            <a:endParaRPr lang="ru-RU" altLang="ru-RU" sz="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altLang="ru-RU" sz="800" dirty="0" err="1">
                <a:solidFill>
                  <a:schemeClr val="bg1"/>
                </a:solidFill>
              </a:rPr>
              <a:t>Gerlag</a:t>
            </a:r>
            <a:r>
              <a:rPr lang="en-US" altLang="ru-RU" sz="800" dirty="0">
                <a:solidFill>
                  <a:schemeClr val="bg1"/>
                </a:solidFill>
              </a:rPr>
              <a:t> PG and van </a:t>
            </a:r>
            <a:r>
              <a:rPr lang="en-US" altLang="ru-RU" sz="800" dirty="0" err="1">
                <a:solidFill>
                  <a:schemeClr val="bg1"/>
                </a:solidFill>
              </a:rPr>
              <a:t>Meijel</a:t>
            </a:r>
            <a:r>
              <a:rPr lang="en-US" altLang="ru-RU" sz="800" dirty="0">
                <a:solidFill>
                  <a:schemeClr val="bg1"/>
                </a:solidFill>
              </a:rPr>
              <a:t> JJ. High-dose furosemide in the treatment of refractory congestive heart failure. Arch Intern Med 1988; 148: 286−291.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1599" y="260648"/>
            <a:ext cx="8229600" cy="1143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СНИЖЕНИЯ ФИЛЬТРАЦИОННОЙ ФУНКЦИИ ПОЧЕК В ФОРМИРОВАНИИ РЕЗИСТЕНТНОСТИ К ДИУРЕТИКАМ 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547813"/>
            <a:ext cx="8291512" cy="360937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38% пациентов с ХСН имеют нарушенную функции почек и, таким образом, подвергаются повышенному риску развития резистентности к диуретикам </a:t>
            </a:r>
          </a:p>
          <a:p>
            <a:pPr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</a:rPr>
              <a:t>снижения фильтрационной функции почек приводит к постепенному исчезновению натрийуретических свойств у </a:t>
            </a:r>
            <a:r>
              <a:rPr lang="ru-RU" sz="1800" dirty="0" err="1">
                <a:solidFill>
                  <a:schemeClr val="bg1"/>
                </a:solidFill>
              </a:rPr>
              <a:t>тиазидных</a:t>
            </a:r>
            <a:r>
              <a:rPr lang="ru-RU" sz="1800" dirty="0">
                <a:solidFill>
                  <a:schemeClr val="bg1"/>
                </a:solidFill>
              </a:rPr>
              <a:t> диуретиков и значительному уменьшению натрийуретических свойств у петлевых диуретиков</a:t>
            </a:r>
          </a:p>
        </p:txBody>
      </p:sp>
      <p:sp>
        <p:nvSpPr>
          <p:cNvPr id="15364" name="Объект 2"/>
          <p:cNvSpPr txBox="1">
            <a:spLocks/>
          </p:cNvSpPr>
          <p:nvPr/>
        </p:nvSpPr>
        <p:spPr bwMode="auto">
          <a:xfrm>
            <a:off x="471488" y="5949280"/>
            <a:ext cx="8229600" cy="79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*</a:t>
            </a:r>
            <a:r>
              <a:rPr lang="ru-RU" altLang="ru-RU" sz="1600" dirty="0">
                <a:solidFill>
                  <a:schemeClr val="bg1"/>
                </a:solidFill>
              </a:rPr>
              <a:t> </a:t>
            </a:r>
            <a:r>
              <a:rPr lang="en-US" altLang="ru-RU" sz="800" dirty="0">
                <a:solidFill>
                  <a:schemeClr val="bg1"/>
                </a:solidFill>
              </a:rPr>
              <a:t>Taylor SH. Diuretic therapy in congestive heart failure. </a:t>
            </a:r>
            <a:r>
              <a:rPr lang="en-US" altLang="ru-RU" sz="800" dirty="0" err="1">
                <a:solidFill>
                  <a:schemeClr val="bg1"/>
                </a:solidFill>
              </a:rPr>
              <a:t>Cardiol</a:t>
            </a:r>
            <a:r>
              <a:rPr lang="en-US" altLang="ru-RU" sz="800" dirty="0">
                <a:solidFill>
                  <a:schemeClr val="bg1"/>
                </a:solidFill>
              </a:rPr>
              <a:t> Rev 2000; 8: 104–114</a:t>
            </a:r>
            <a:r>
              <a:rPr lang="ru-RU" altLang="ru-RU" sz="800" dirty="0">
                <a:solidFill>
                  <a:schemeClr val="bg1"/>
                </a:solidFill>
              </a:rPr>
              <a:t>. ; </a:t>
            </a:r>
            <a:r>
              <a:rPr lang="en-US" altLang="ru-RU" sz="800" dirty="0">
                <a:solidFill>
                  <a:schemeClr val="bg1"/>
                </a:solidFill>
              </a:rPr>
              <a:t>Kramer BK, </a:t>
            </a:r>
            <a:r>
              <a:rPr lang="en-US" altLang="ru-RU" sz="800" dirty="0" err="1">
                <a:solidFill>
                  <a:schemeClr val="bg1"/>
                </a:solidFill>
              </a:rPr>
              <a:t>Schweda</a:t>
            </a:r>
            <a:r>
              <a:rPr lang="en-US" altLang="ru-RU" sz="800" dirty="0">
                <a:solidFill>
                  <a:schemeClr val="bg1"/>
                </a:solidFill>
              </a:rPr>
              <a:t> F and </a:t>
            </a:r>
            <a:r>
              <a:rPr lang="en-US" altLang="ru-RU" sz="800" dirty="0" err="1">
                <a:solidFill>
                  <a:schemeClr val="bg1"/>
                </a:solidFill>
              </a:rPr>
              <a:t>Riegger</a:t>
            </a:r>
            <a:r>
              <a:rPr lang="en-US" altLang="ru-RU" sz="800" dirty="0">
                <a:solidFill>
                  <a:schemeClr val="bg1"/>
                </a:solidFill>
              </a:rPr>
              <a:t> GA. Diuretic treatment and diuretic resistance in heart failure. Am J Med 1999; 106: 90−96.</a:t>
            </a:r>
            <a:endParaRPr lang="ru-RU" altLang="ru-RU" sz="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800" dirty="0">
                <a:solidFill>
                  <a:schemeClr val="bg1"/>
                </a:solidFill>
              </a:rPr>
              <a:t>** </a:t>
            </a:r>
            <a:r>
              <a:rPr lang="en-US" altLang="ru-RU" sz="800" dirty="0">
                <a:solidFill>
                  <a:schemeClr val="bg1"/>
                </a:solidFill>
              </a:rPr>
              <a:t>McClellan WM, Flanders WD, Langston RD, et al. Anemia and renal insufficiency are independent risk factors for death among patients with congestive heart failure admitted to community hospitals: a population-based study. J Am </a:t>
            </a:r>
            <a:r>
              <a:rPr lang="en-US" altLang="ru-RU" sz="800" dirty="0" err="1">
                <a:solidFill>
                  <a:schemeClr val="bg1"/>
                </a:solidFill>
              </a:rPr>
              <a:t>Soc</a:t>
            </a:r>
            <a:r>
              <a:rPr lang="en-US" altLang="ru-RU" sz="800" dirty="0">
                <a:solidFill>
                  <a:schemeClr val="bg1"/>
                </a:solidFill>
              </a:rPr>
              <a:t> </a:t>
            </a:r>
            <a:r>
              <a:rPr lang="en-US" altLang="ru-RU" sz="800" dirty="0" err="1">
                <a:solidFill>
                  <a:schemeClr val="bg1"/>
                </a:solidFill>
              </a:rPr>
              <a:t>Nephrol</a:t>
            </a:r>
            <a:r>
              <a:rPr lang="en-US" altLang="ru-RU" sz="800" dirty="0">
                <a:solidFill>
                  <a:schemeClr val="bg1"/>
                </a:solidFill>
              </a:rPr>
              <a:t> 2002; 13: 1928–1936.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1587" y="116632"/>
            <a:ext cx="8229600" cy="1143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ФЕНОМЕН «ТОРМОЖЕНИЯ»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5063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solidFill>
                  <a:schemeClr val="bg1"/>
                </a:solidFill>
              </a:rPr>
              <a:t>развивается буквально через несколько дней активной диуретической терапии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</a:rPr>
              <a:t>Причиной является резкая активация </a:t>
            </a:r>
            <a:r>
              <a:rPr lang="ru-RU" sz="1800" dirty="0" err="1">
                <a:solidFill>
                  <a:schemeClr val="bg1"/>
                </a:solidFill>
              </a:rPr>
              <a:t>нейрогормонов</a:t>
            </a:r>
            <a:r>
              <a:rPr lang="ru-RU" sz="1800" dirty="0">
                <a:solidFill>
                  <a:schemeClr val="bg1"/>
                </a:solidFill>
              </a:rPr>
              <a:t> (</a:t>
            </a:r>
            <a:r>
              <a:rPr lang="ru-RU" sz="1800" dirty="0" err="1">
                <a:solidFill>
                  <a:schemeClr val="bg1"/>
                </a:solidFill>
              </a:rPr>
              <a:t>ангиотензина</a:t>
            </a:r>
            <a:r>
              <a:rPr lang="ru-RU" sz="1800" dirty="0">
                <a:solidFill>
                  <a:schemeClr val="bg1"/>
                </a:solidFill>
              </a:rPr>
              <a:t> II, альдостерона, катехоламинов, вазопрессина) и реакция на резко развивающуюся </a:t>
            </a:r>
            <a:r>
              <a:rPr lang="ru-RU" sz="1800" dirty="0" err="1">
                <a:solidFill>
                  <a:schemeClr val="bg1"/>
                </a:solidFill>
              </a:rPr>
              <a:t>гиповолемию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</a:rPr>
              <a:t>происходит рикошетная задержка натрия, направленная на восстановление водного гомеостаза организма</a:t>
            </a:r>
          </a:p>
        </p:txBody>
      </p:sp>
      <p:sp>
        <p:nvSpPr>
          <p:cNvPr id="17412" name="Объект 2"/>
          <p:cNvSpPr txBox="1">
            <a:spLocks/>
          </p:cNvSpPr>
          <p:nvPr/>
        </p:nvSpPr>
        <p:spPr bwMode="auto">
          <a:xfrm>
            <a:off x="451587" y="6237312"/>
            <a:ext cx="8229600" cy="57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ru-RU" sz="800" dirty="0" err="1">
                <a:solidFill>
                  <a:schemeClr val="bg1"/>
                </a:solidFill>
              </a:rPr>
              <a:t>Almeshari</a:t>
            </a:r>
            <a:r>
              <a:rPr lang="en-US" altLang="ru-RU" sz="800" dirty="0">
                <a:solidFill>
                  <a:schemeClr val="bg1"/>
                </a:solidFill>
              </a:rPr>
              <a:t> K., Ahlstrom N.G., </a:t>
            </a:r>
            <a:r>
              <a:rPr lang="en-US" altLang="ru-RU" sz="800" dirty="0" err="1">
                <a:solidFill>
                  <a:schemeClr val="bg1"/>
                </a:solidFill>
              </a:rPr>
              <a:t>Capraro</a:t>
            </a:r>
            <a:r>
              <a:rPr lang="en-US" altLang="ru-RU" sz="800" dirty="0">
                <a:solidFill>
                  <a:schemeClr val="bg1"/>
                </a:solidFill>
              </a:rPr>
              <a:t> F.E., Wilcox C.S. A volume-independent component to </a:t>
            </a:r>
            <a:r>
              <a:rPr lang="en-US" altLang="ru-RU" sz="800" dirty="0" err="1">
                <a:solidFill>
                  <a:schemeClr val="bg1"/>
                </a:solidFill>
              </a:rPr>
              <a:t>postdiuretic</a:t>
            </a:r>
            <a:r>
              <a:rPr lang="en-US" altLang="ru-RU" sz="800" dirty="0">
                <a:solidFill>
                  <a:schemeClr val="bg1"/>
                </a:solidFill>
              </a:rPr>
              <a:t> sodium retention in humans. J. Am. Soc. </a:t>
            </a:r>
            <a:r>
              <a:rPr lang="en-US" altLang="ru-RU" sz="800" dirty="0" err="1">
                <a:solidFill>
                  <a:schemeClr val="bg1"/>
                </a:solidFill>
              </a:rPr>
              <a:t>Nephrol</a:t>
            </a:r>
            <a:r>
              <a:rPr lang="en-US" altLang="ru-RU" sz="800" dirty="0">
                <a:solidFill>
                  <a:schemeClr val="bg1"/>
                </a:solidFill>
              </a:rPr>
              <a:t>. 1993;3:1878–83</a:t>
            </a:r>
            <a:endParaRPr lang="ru-RU" altLang="ru-RU" sz="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ru-RU" sz="800" dirty="0" err="1">
                <a:solidFill>
                  <a:schemeClr val="bg1"/>
                </a:solidFill>
              </a:rPr>
              <a:t>Brater</a:t>
            </a:r>
            <a:r>
              <a:rPr lang="en-US" altLang="ru-RU" sz="800" dirty="0">
                <a:solidFill>
                  <a:schemeClr val="bg1"/>
                </a:solidFill>
              </a:rPr>
              <a:t> D.C. Update in diuretic therapy: clinical pharmacology. Sem. </a:t>
            </a:r>
            <a:r>
              <a:rPr lang="en-US" altLang="ru-RU" sz="800" dirty="0" err="1">
                <a:solidFill>
                  <a:schemeClr val="bg1"/>
                </a:solidFill>
              </a:rPr>
              <a:t>Nephrol</a:t>
            </a:r>
            <a:r>
              <a:rPr lang="en-US" altLang="ru-RU" sz="800" dirty="0">
                <a:solidFill>
                  <a:schemeClr val="bg1"/>
                </a:solidFill>
              </a:rPr>
              <a:t>. 2011;31(6):483–94.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ru-RU" alt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НЕФРОНЕ ПОЧКИ, УЧАСТВУЮЩИЕ В ФОРМИРОВАНИИ  РЕЗИСТЕНТНОСТИ К ДИУРЕТИКАМ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104605"/>
          </a:xfrm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ru-RU" sz="1800" i="1" dirty="0">
                <a:solidFill>
                  <a:srgbClr val="FFC000"/>
                </a:solidFill>
              </a:rPr>
              <a:t>Истощение экспрессии в </a:t>
            </a:r>
            <a:r>
              <a:rPr lang="ru-RU" sz="1800" i="1" dirty="0" err="1">
                <a:solidFill>
                  <a:srgbClr val="FFC000"/>
                </a:solidFill>
              </a:rPr>
              <a:t>эпителиоцитах</a:t>
            </a:r>
            <a:r>
              <a:rPr lang="ru-RU" sz="1800" i="1" dirty="0">
                <a:solidFill>
                  <a:srgbClr val="FFC000"/>
                </a:solidFill>
              </a:rPr>
              <a:t> нефрона </a:t>
            </a:r>
            <a:r>
              <a:rPr lang="ru-RU" sz="1800" i="1" dirty="0" err="1">
                <a:solidFill>
                  <a:srgbClr val="FFC000"/>
                </a:solidFill>
              </a:rPr>
              <a:t>цГМФ</a:t>
            </a:r>
            <a:r>
              <a:rPr lang="ru-RU" sz="1800" i="1" dirty="0">
                <a:solidFill>
                  <a:srgbClr val="FFC000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(универсальный вторичный мессенджер </a:t>
            </a:r>
            <a:r>
              <a:rPr lang="ru-RU" sz="1800" dirty="0" err="1">
                <a:solidFill>
                  <a:schemeClr val="bg1"/>
                </a:solidFill>
              </a:rPr>
              <a:t>семейства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натрийуретических</a:t>
            </a:r>
            <a:r>
              <a:rPr lang="ru-RU" sz="1800" dirty="0">
                <a:solidFill>
                  <a:schemeClr val="bg1"/>
                </a:solidFill>
              </a:rPr>
              <a:t> пептидов), </a:t>
            </a:r>
            <a:r>
              <a:rPr lang="ru-RU" sz="1800" i="1" dirty="0">
                <a:solidFill>
                  <a:srgbClr val="FFC000"/>
                </a:solidFill>
              </a:rPr>
              <a:t>приводящее к значительному уменьшению или даже утрате эффектов этих гормонов.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800" i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r>
              <a:rPr lang="ru-RU" sz="1800" dirty="0">
                <a:solidFill>
                  <a:srgbClr val="FFFF00"/>
                </a:solidFill>
              </a:rPr>
              <a:t>2.  </a:t>
            </a:r>
            <a:r>
              <a:rPr lang="ru-RU" sz="1800" dirty="0">
                <a:solidFill>
                  <a:srgbClr val="FFC000"/>
                </a:solidFill>
              </a:rPr>
              <a:t>постоянное ингибирование </a:t>
            </a:r>
            <a:r>
              <a:rPr lang="ru-RU" sz="1800" dirty="0" err="1">
                <a:solidFill>
                  <a:srgbClr val="FFC000"/>
                </a:solidFill>
              </a:rPr>
              <a:t>реабсорбции</a:t>
            </a:r>
            <a:r>
              <a:rPr lang="ru-RU" sz="1800" dirty="0">
                <a:solidFill>
                  <a:srgbClr val="FFC000"/>
                </a:solidFill>
              </a:rPr>
              <a:t> натрия в проксимальных отделах петли </a:t>
            </a:r>
            <a:r>
              <a:rPr lang="ru-RU" sz="1800" dirty="0" err="1">
                <a:solidFill>
                  <a:srgbClr val="FFC000"/>
                </a:solidFill>
              </a:rPr>
              <a:t>Генле</a:t>
            </a:r>
            <a:r>
              <a:rPr lang="ru-RU" sz="1800" dirty="0">
                <a:solidFill>
                  <a:srgbClr val="FFC000"/>
                </a:solidFill>
              </a:rPr>
              <a:t>, в свою очередь вызывает </a:t>
            </a:r>
            <a:r>
              <a:rPr lang="ru-RU" sz="1800" b="1" i="1" dirty="0">
                <a:solidFill>
                  <a:srgbClr val="FFC000"/>
                </a:solidFill>
              </a:rPr>
              <a:t>клеточную гипертрофию  </a:t>
            </a:r>
            <a:r>
              <a:rPr lang="ru-RU" sz="1800" i="1" dirty="0">
                <a:solidFill>
                  <a:srgbClr val="FFC000"/>
                </a:solidFill>
              </a:rPr>
              <a:t>и повышение </a:t>
            </a:r>
            <a:r>
              <a:rPr lang="ru-RU" sz="1800" i="1" dirty="0" err="1">
                <a:solidFill>
                  <a:srgbClr val="FFC000"/>
                </a:solidFill>
              </a:rPr>
              <a:t>реабсобции</a:t>
            </a:r>
            <a:r>
              <a:rPr lang="ru-RU" sz="1800" i="1" dirty="0">
                <a:solidFill>
                  <a:srgbClr val="FFC000"/>
                </a:solidFill>
              </a:rPr>
              <a:t> натрия в дистальных отделах извитых канальцев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800" i="1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800" i="1" dirty="0">
                <a:solidFill>
                  <a:srgbClr val="FFC000"/>
                </a:solidFill>
              </a:rPr>
              <a:t>3. Нарушение </a:t>
            </a:r>
            <a:r>
              <a:rPr lang="ru-RU" sz="1800" i="1" dirty="0" err="1">
                <a:solidFill>
                  <a:srgbClr val="FFC000"/>
                </a:solidFill>
              </a:rPr>
              <a:t>внутрипочечной</a:t>
            </a:r>
            <a:r>
              <a:rPr lang="ru-RU" sz="1800" i="1" dirty="0">
                <a:solidFill>
                  <a:srgbClr val="FFC000"/>
                </a:solidFill>
              </a:rPr>
              <a:t> гемодинамики</a:t>
            </a: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</a:rPr>
              <a:t>тромбозы на микроциркуляторном уровне и в магистральных почечных венах </a:t>
            </a:r>
          </a:p>
        </p:txBody>
      </p:sp>
      <p:sp>
        <p:nvSpPr>
          <p:cNvPr id="16388" name="Объект 2"/>
          <p:cNvSpPr txBox="1">
            <a:spLocks/>
          </p:cNvSpPr>
          <p:nvPr/>
        </p:nvSpPr>
        <p:spPr bwMode="auto">
          <a:xfrm>
            <a:off x="323850" y="6237312"/>
            <a:ext cx="8237538" cy="3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ru-RU" sz="800" i="1" dirty="0">
                <a:solidFill>
                  <a:schemeClr val="bg1"/>
                </a:solidFill>
              </a:rPr>
              <a:t>Valentin JP, </a:t>
            </a:r>
            <a:r>
              <a:rPr lang="en-US" altLang="ru-RU" sz="800" i="1" dirty="0" err="1">
                <a:solidFill>
                  <a:schemeClr val="bg1"/>
                </a:solidFill>
              </a:rPr>
              <a:t>Qiu</a:t>
            </a:r>
            <a:r>
              <a:rPr lang="en-US" altLang="ru-RU" sz="800" i="1" dirty="0">
                <a:solidFill>
                  <a:schemeClr val="bg1"/>
                </a:solidFill>
              </a:rPr>
              <a:t> C, </a:t>
            </a:r>
            <a:r>
              <a:rPr lang="en-US" altLang="ru-RU" sz="800" i="1" dirty="0" err="1">
                <a:solidFill>
                  <a:schemeClr val="bg1"/>
                </a:solidFill>
              </a:rPr>
              <a:t>Muldowney</a:t>
            </a:r>
            <a:r>
              <a:rPr lang="en-US" altLang="ru-RU" sz="800" i="1" dirty="0">
                <a:solidFill>
                  <a:schemeClr val="bg1"/>
                </a:solidFill>
              </a:rPr>
              <a:t> WP, et al. Cellular basis for blunted volume expansion </a:t>
            </a:r>
            <a:r>
              <a:rPr lang="en-US" altLang="ru-RU" sz="800" i="1" dirty="0" err="1">
                <a:solidFill>
                  <a:schemeClr val="bg1"/>
                </a:solidFill>
              </a:rPr>
              <a:t>natriuresis</a:t>
            </a:r>
            <a:r>
              <a:rPr lang="en-US" altLang="ru-RU" sz="800" i="1" dirty="0">
                <a:solidFill>
                  <a:schemeClr val="bg1"/>
                </a:solidFill>
              </a:rPr>
              <a:t> in experimental nephrotic syndrome. J </a:t>
            </a:r>
            <a:r>
              <a:rPr lang="en-US" altLang="ru-RU" sz="800" i="1" dirty="0" err="1">
                <a:solidFill>
                  <a:schemeClr val="bg1"/>
                </a:solidFill>
              </a:rPr>
              <a:t>Clin</a:t>
            </a:r>
            <a:r>
              <a:rPr lang="en-US" altLang="ru-RU" sz="800" i="1" dirty="0">
                <a:solidFill>
                  <a:schemeClr val="bg1"/>
                </a:solidFill>
              </a:rPr>
              <a:t> Invest 1992;90(4):1302–12.</a:t>
            </a:r>
            <a:br>
              <a:rPr lang="en-US" altLang="ru-RU" sz="800" i="1" dirty="0">
                <a:solidFill>
                  <a:schemeClr val="bg1"/>
                </a:solidFill>
              </a:rPr>
            </a:br>
            <a:r>
              <a:rPr lang="en-US" altLang="ru-RU" sz="800" i="1" dirty="0" err="1">
                <a:solidFill>
                  <a:schemeClr val="bg1"/>
                </a:solidFill>
              </a:rPr>
              <a:t>Bramham</a:t>
            </a:r>
            <a:r>
              <a:rPr lang="en-US" altLang="ru-RU" sz="800" i="1" dirty="0">
                <a:solidFill>
                  <a:schemeClr val="bg1"/>
                </a:solidFill>
              </a:rPr>
              <a:t> K, Hunt BJ, Goldsmith D. Thrombophilia of nephrotic syndrome in adults. </a:t>
            </a:r>
            <a:r>
              <a:rPr lang="en-US" altLang="ru-RU" sz="800" i="1" dirty="0" err="1">
                <a:solidFill>
                  <a:schemeClr val="bg1"/>
                </a:solidFill>
              </a:rPr>
              <a:t>Clin</a:t>
            </a:r>
            <a:r>
              <a:rPr lang="en-US" altLang="ru-RU" sz="800" i="1" dirty="0">
                <a:solidFill>
                  <a:schemeClr val="bg1"/>
                </a:solidFill>
              </a:rPr>
              <a:t> </a:t>
            </a:r>
            <a:r>
              <a:rPr lang="en-US" altLang="ru-RU" sz="800" i="1" dirty="0" err="1">
                <a:solidFill>
                  <a:schemeClr val="bg1"/>
                </a:solidFill>
              </a:rPr>
              <a:t>Adv</a:t>
            </a:r>
            <a:r>
              <a:rPr lang="en-US" altLang="ru-RU" sz="800" i="1" dirty="0">
                <a:solidFill>
                  <a:schemeClr val="bg1"/>
                </a:solidFill>
              </a:rPr>
              <a:t> </a:t>
            </a:r>
            <a:r>
              <a:rPr lang="en-US" altLang="ru-RU" sz="800" i="1" dirty="0" err="1">
                <a:solidFill>
                  <a:schemeClr val="bg1"/>
                </a:solidFill>
              </a:rPr>
              <a:t>Hematol</a:t>
            </a:r>
            <a:r>
              <a:rPr lang="en-US" altLang="ru-RU" sz="800" i="1" dirty="0">
                <a:solidFill>
                  <a:schemeClr val="bg1"/>
                </a:solidFill>
              </a:rPr>
              <a:t> </a:t>
            </a:r>
            <a:r>
              <a:rPr lang="en-US" altLang="ru-RU" sz="800" i="1" dirty="0" err="1">
                <a:solidFill>
                  <a:schemeClr val="bg1"/>
                </a:solidFill>
              </a:rPr>
              <a:t>Oncol</a:t>
            </a:r>
            <a:r>
              <a:rPr lang="en-US" altLang="ru-RU" sz="800" i="1" dirty="0">
                <a:solidFill>
                  <a:schemeClr val="bg1"/>
                </a:solidFill>
              </a:rPr>
              <a:t> 2009;7(6):368–72. 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35280" cy="288032"/>
          </a:xfrm>
        </p:spPr>
        <p:txBody>
          <a:bodyPr/>
          <a:lstStyle/>
          <a:p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ОТНОСИТЕЛЬНАЯ СИЛА ФАКТОРОВ, СВЯЗАННЫХ С ДИУРЕТИЧЕСКИМ ОТВЕТОМ ПРИ ОСТРОЙ СЕРДЕЧНОЙ НЕДОСТАТОЧНОСТИ</a:t>
            </a:r>
            <a:b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060848"/>
            <a:ext cx="7128792" cy="3565471"/>
          </a:xfrm>
        </p:spPr>
      </p:pic>
      <p:sp>
        <p:nvSpPr>
          <p:cNvPr id="6" name="Прямоугольник 5"/>
          <p:cNvSpPr/>
          <p:nvPr/>
        </p:nvSpPr>
        <p:spPr>
          <a:xfrm>
            <a:off x="354360" y="6344275"/>
            <a:ext cx="8640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Eur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 Heart Fail. Author manuscript; available in PMC 2018 November 12.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**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Leonova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M.V. European Consensus on use of diuretics in chronic heart failure 2019. </a:t>
            </a:r>
            <a:r>
              <a:rPr lang="ru-RU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Meditsinskiy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sovet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Medical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Council. 2020;(4):12–21. (In Russ.)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10.21518/2079-701X-2020-4-12-21</a:t>
            </a:r>
            <a:r>
              <a:rPr lang="en-US" sz="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FF35D-B270-64B3-42D3-4D26009C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00"/>
                </a:solidFill>
              </a:rPr>
              <a:t>МЕТОДЫ ПОВЫШЕНИЯ ЭФФЕКТИВНОСТИ ДИУРЕТИКОВ/ПРЕОДОЛЕНИЕ РЕЗИСТЕНТНОСТИ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8B17F-5FAD-252B-B99A-F1C8F31A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и/или увеличение дозы, частоты и времени введения диуретика, с целю усиления диуретического ответа (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преренальная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резистентность)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 комбинация петлевых диуретиков (фуросемида или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торасемида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с 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тиазидными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улучшения клинических симптомов (ренальная резистентность) </a:t>
            </a:r>
          </a:p>
          <a:p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добавление к петлевым диуретикам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ацетазоламида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***</a:t>
            </a: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*** 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ESC GUIDELINES FOR THE DIAGNOSIS AND TREATMENT OF ACUTE AND CHRONIC HEART FAILURE. </a:t>
            </a:r>
            <a:r>
              <a:rPr lang="ru-RU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2017. </a:t>
            </a:r>
            <a:r>
              <a:rPr lang="ru-RU" sz="900" u="sng" strike="noStrike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Russian Journal </a:t>
            </a:r>
            <a:r>
              <a:rPr lang="ru-RU" sz="900" u="sng" strike="noStrike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ru-RU" sz="900" u="sng" strike="noStrike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900" u="none" strike="noStrike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Cardiology</a:t>
            </a:r>
            <a:r>
              <a:rPr lang="ru-RU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DOI:</a:t>
            </a:r>
            <a:r>
              <a:rPr lang="ru-RU" sz="900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10.15829/1560-4071-2017-1-7-81</a:t>
            </a:r>
            <a:endParaRPr lang="ru-RU" sz="900" u="sng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</a:rPr>
              <a:t>*</a:t>
            </a:r>
            <a:r>
              <a:rPr lang="ru-RU" sz="900" dirty="0">
                <a:solidFill>
                  <a:schemeClr val="bg1"/>
                </a:solidFill>
              </a:rPr>
              <a:t> Клинические рекомендации 2020г. Российский кардиологический журнал 2020;25 (11):4083. Клинические рекомендации. «Хроническая сердечная недостаточность», 2024.</a:t>
            </a:r>
            <a:endParaRPr lang="ru-RU" sz="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512845-C88E-368F-8DC3-D8F474E6D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140968"/>
            <a:ext cx="4320480" cy="24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9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875" y="0"/>
            <a:ext cx="9128125" cy="7651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ГОСПИТАЛИЗАЦИЯ В СВЯЗИ С ОСН И ПРОГНОЗ</a:t>
            </a:r>
            <a:endParaRPr lang="en-GB" altLang="ru-R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6767387" y="1811645"/>
            <a:ext cx="23293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1200" dirty="0" err="1">
                <a:solidFill>
                  <a:schemeClr val="bg2"/>
                </a:solidFill>
              </a:rPr>
              <a:t>Setoguchi</a:t>
            </a:r>
            <a:r>
              <a:rPr lang="en-GB" altLang="ru-RU" sz="1200" dirty="0">
                <a:solidFill>
                  <a:schemeClr val="bg2"/>
                </a:solidFill>
              </a:rPr>
              <a:t> S</a:t>
            </a:r>
            <a:r>
              <a:rPr lang="en-GB" altLang="ru-RU" sz="1200" i="1" dirty="0">
                <a:solidFill>
                  <a:schemeClr val="bg2"/>
                </a:solidFill>
              </a:rPr>
              <a:t> et al. Am Heart J 2007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5850178" y="895995"/>
            <a:ext cx="30652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1800" dirty="0">
                <a:solidFill>
                  <a:schemeClr val="bg2"/>
                </a:solidFill>
              </a:rPr>
              <a:t>Risk of death increases substantially with each subsequent HF hospitalization</a:t>
            </a:r>
          </a:p>
        </p:txBody>
      </p:sp>
      <p:grpSp>
        <p:nvGrpSpPr>
          <p:cNvPr id="41988" name="Group 6"/>
          <p:cNvGrpSpPr>
            <a:grpSpLocks/>
          </p:cNvGrpSpPr>
          <p:nvPr/>
        </p:nvGrpSpPr>
        <p:grpSpPr bwMode="auto">
          <a:xfrm>
            <a:off x="251520" y="692696"/>
            <a:ext cx="5414229" cy="5218112"/>
            <a:chOff x="64" y="585"/>
            <a:chExt cx="3342" cy="3287"/>
          </a:xfrm>
        </p:grpSpPr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3003" y="3698"/>
              <a:ext cx="40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Время</a:t>
              </a:r>
              <a:endParaRPr lang="en-GB" altLang="ru-RU" sz="18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64" y="2266"/>
              <a:ext cx="13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137" y="2890"/>
              <a:ext cx="6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682" y="3107"/>
              <a:ext cx="4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905" y="3113"/>
              <a:ext cx="310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1394" y="3099"/>
              <a:ext cx="8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2122" y="3099"/>
              <a:ext cx="132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2854" y="3099"/>
              <a:ext cx="11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1381" y="3316"/>
              <a:ext cx="7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134" y="598"/>
              <a:ext cx="97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Функция сердца и тяжесть ХСН</a:t>
              </a:r>
              <a:endParaRPr lang="en-GB" altLang="ru-RU" sz="1800" i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1115" y="1305"/>
              <a:ext cx="41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1113" y="1484"/>
              <a:ext cx="84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ru-RU" sz="1800">
                <a:solidFill>
                  <a:schemeClr val="bg1"/>
                </a:solidFill>
              </a:endParaRPr>
            </a:p>
          </p:txBody>
        </p:sp>
        <p:sp>
          <p:nvSpPr>
            <p:cNvPr id="42003" name="Rectangle 19"/>
            <p:cNvSpPr>
              <a:spLocks noChangeArrowheads="1"/>
            </p:cNvSpPr>
            <p:nvPr/>
          </p:nvSpPr>
          <p:spPr bwMode="auto">
            <a:xfrm>
              <a:off x="294" y="2070"/>
              <a:ext cx="92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Госпитализация</a:t>
              </a:r>
              <a:endParaRPr lang="en-GB" altLang="ru-RU" sz="1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 flipV="1">
              <a:off x="98" y="924"/>
              <a:ext cx="0" cy="27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98" y="3700"/>
              <a:ext cx="309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2006" name="Text Box 22"/>
            <p:cNvSpPr txBox="1">
              <a:spLocks noChangeArrowheads="1"/>
            </p:cNvSpPr>
            <p:nvPr/>
          </p:nvSpPr>
          <p:spPr bwMode="auto">
            <a:xfrm>
              <a:off x="1466" y="585"/>
              <a:ext cx="1865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u="sng">
                  <a:solidFill>
                    <a:schemeClr val="bg1"/>
                  </a:solidFill>
                </a:rPr>
                <a:t>Гипотеза</a:t>
              </a:r>
              <a:r>
                <a:rPr lang="en-GB" altLang="ru-RU" sz="1600" u="sng">
                  <a:solidFill>
                    <a:schemeClr val="bg1"/>
                  </a:solidFill>
                </a:rPr>
                <a:t>:</a:t>
              </a:r>
              <a:r>
                <a:rPr lang="en-GB" altLang="ru-RU" sz="1600">
                  <a:solidFill>
                    <a:schemeClr val="bg1"/>
                  </a:solidFill>
                </a:rPr>
                <a:t> </a:t>
              </a:r>
              <a:r>
                <a:rPr lang="ru-RU" altLang="ru-RU" sz="1600">
                  <a:solidFill>
                    <a:schemeClr val="bg1"/>
                  </a:solidFill>
                </a:rPr>
                <a:t>Каждая госпитализация – это следствие повреждения миокарда и/или почек, приводящего к дальнейшему прогрессированию заболевания</a:t>
              </a:r>
              <a:endParaRPr lang="en-GB" altLang="ru-RU" sz="1600">
                <a:solidFill>
                  <a:schemeClr val="bg1"/>
                </a:solidFill>
              </a:endParaRPr>
            </a:p>
          </p:txBody>
        </p: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1162" y="2458"/>
              <a:ext cx="10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Госпитализация</a:t>
              </a:r>
              <a:endParaRPr lang="en-GB" alt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1842" y="3059"/>
              <a:ext cx="11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Госпитализация</a:t>
              </a:r>
              <a:endParaRPr lang="en-GB" alt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42009" name="Freeform 25"/>
            <p:cNvSpPr>
              <a:spLocks/>
            </p:cNvSpPr>
            <p:nvPr/>
          </p:nvSpPr>
          <p:spPr bwMode="auto">
            <a:xfrm>
              <a:off x="98" y="1176"/>
              <a:ext cx="2971" cy="2484"/>
            </a:xfrm>
            <a:custGeom>
              <a:avLst/>
              <a:gdLst>
                <a:gd name="T0" fmla="*/ 0 w 5086"/>
                <a:gd name="T1" fmla="*/ 30 h 2484"/>
                <a:gd name="T2" fmla="*/ 1 w 5086"/>
                <a:gd name="T3" fmla="*/ 134 h 2484"/>
                <a:gd name="T4" fmla="*/ 1 w 5086"/>
                <a:gd name="T5" fmla="*/ 837 h 2484"/>
                <a:gd name="T6" fmla="*/ 1 w 5086"/>
                <a:gd name="T7" fmla="*/ 238 h 2484"/>
                <a:gd name="T8" fmla="*/ 1 w 5086"/>
                <a:gd name="T9" fmla="*/ 252 h 2484"/>
                <a:gd name="T10" fmla="*/ 1 w 5086"/>
                <a:gd name="T11" fmla="*/ 539 h 2484"/>
                <a:gd name="T12" fmla="*/ 1 w 5086"/>
                <a:gd name="T13" fmla="*/ 1257 h 2484"/>
                <a:gd name="T14" fmla="*/ 1 w 5086"/>
                <a:gd name="T15" fmla="*/ 682 h 2484"/>
                <a:gd name="T16" fmla="*/ 1 w 5086"/>
                <a:gd name="T17" fmla="*/ 1063 h 2484"/>
                <a:gd name="T18" fmla="*/ 1 w 5086"/>
                <a:gd name="T19" fmla="*/ 1839 h 2484"/>
                <a:gd name="T20" fmla="*/ 1 w 5086"/>
                <a:gd name="T21" fmla="*/ 1502 h 2484"/>
                <a:gd name="T22" fmla="*/ 1 w 5086"/>
                <a:gd name="T23" fmla="*/ 2167 h 2484"/>
                <a:gd name="T24" fmla="*/ 1 w 5086"/>
                <a:gd name="T25" fmla="*/ 1777 h 2484"/>
                <a:gd name="T26" fmla="*/ 1 w 5086"/>
                <a:gd name="T27" fmla="*/ 2484 h 24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86"/>
                <a:gd name="T43" fmla="*/ 0 h 2484"/>
                <a:gd name="T44" fmla="*/ 5086 w 5086"/>
                <a:gd name="T45" fmla="*/ 2484 h 24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86" h="2484">
                  <a:moveTo>
                    <a:pt x="0" y="30"/>
                  </a:moveTo>
                  <a:cubicBezTo>
                    <a:pt x="119" y="47"/>
                    <a:pt x="544" y="0"/>
                    <a:pt x="711" y="134"/>
                  </a:cubicBezTo>
                  <a:cubicBezTo>
                    <a:pt x="878" y="268"/>
                    <a:pt x="910" y="820"/>
                    <a:pt x="1003" y="837"/>
                  </a:cubicBezTo>
                  <a:cubicBezTo>
                    <a:pt x="1096" y="854"/>
                    <a:pt x="1152" y="335"/>
                    <a:pt x="1272" y="238"/>
                  </a:cubicBezTo>
                  <a:cubicBezTo>
                    <a:pt x="1392" y="141"/>
                    <a:pt x="1567" y="201"/>
                    <a:pt x="1726" y="252"/>
                  </a:cubicBezTo>
                  <a:cubicBezTo>
                    <a:pt x="1885" y="302"/>
                    <a:pt x="2079" y="371"/>
                    <a:pt x="2225" y="539"/>
                  </a:cubicBezTo>
                  <a:cubicBezTo>
                    <a:pt x="2371" y="706"/>
                    <a:pt x="2503" y="1233"/>
                    <a:pt x="2604" y="1257"/>
                  </a:cubicBezTo>
                  <a:cubicBezTo>
                    <a:pt x="2704" y="1281"/>
                    <a:pt x="2657" y="715"/>
                    <a:pt x="2831" y="682"/>
                  </a:cubicBezTo>
                  <a:cubicBezTo>
                    <a:pt x="3005" y="650"/>
                    <a:pt x="3462" y="870"/>
                    <a:pt x="3648" y="1063"/>
                  </a:cubicBezTo>
                  <a:cubicBezTo>
                    <a:pt x="3834" y="1256"/>
                    <a:pt x="3854" y="1766"/>
                    <a:pt x="3945" y="1839"/>
                  </a:cubicBezTo>
                  <a:cubicBezTo>
                    <a:pt x="4036" y="1912"/>
                    <a:pt x="4107" y="1447"/>
                    <a:pt x="4193" y="1502"/>
                  </a:cubicBezTo>
                  <a:cubicBezTo>
                    <a:pt x="4279" y="1557"/>
                    <a:pt x="4376" y="2121"/>
                    <a:pt x="4459" y="2167"/>
                  </a:cubicBezTo>
                  <a:cubicBezTo>
                    <a:pt x="4542" y="2213"/>
                    <a:pt x="4585" y="1724"/>
                    <a:pt x="4689" y="1777"/>
                  </a:cubicBezTo>
                  <a:cubicBezTo>
                    <a:pt x="4793" y="1830"/>
                    <a:pt x="5003" y="2337"/>
                    <a:pt x="5086" y="2484"/>
                  </a:cubicBezTo>
                </a:path>
              </a:pathLst>
            </a:custGeom>
            <a:noFill/>
            <a:ln w="38100">
              <a:solidFill>
                <a:srgbClr val="99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08" y="3366"/>
              <a:ext cx="1500" cy="3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ct val="50000"/>
                </a:spcAft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en-GB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Gheorghiade</a:t>
              </a:r>
              <a:r>
                <a:rPr lang="en-GB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M et al. </a:t>
              </a:r>
              <a:br>
                <a:rPr lang="en-GB" sz="1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en-GB" sz="1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Am J </a:t>
              </a:r>
              <a:r>
                <a:rPr lang="en-GB" sz="1200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Cardiol</a:t>
              </a:r>
              <a:r>
                <a:rPr lang="en-GB" sz="1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. </a:t>
              </a:r>
              <a:r>
                <a:rPr lang="en-GB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2005; 96 (6A)</a:t>
              </a:r>
            </a:p>
          </p:txBody>
        </p:sp>
      </p:grpSp>
      <p:sp>
        <p:nvSpPr>
          <p:cNvPr id="41989" name="Text Box 27"/>
          <p:cNvSpPr txBox="1">
            <a:spLocks noChangeArrowheads="1"/>
          </p:cNvSpPr>
          <p:nvPr/>
        </p:nvSpPr>
        <p:spPr bwMode="auto">
          <a:xfrm>
            <a:off x="351614" y="5895900"/>
            <a:ext cx="8622480" cy="64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</a:rPr>
              <a:t>Госпитализация в связи с СН</a:t>
            </a:r>
            <a:r>
              <a:rPr lang="en-GB" altLang="ru-RU" sz="1600" dirty="0">
                <a:solidFill>
                  <a:schemeClr val="bg1"/>
                </a:solidFill>
              </a:rPr>
              <a:t>: </a:t>
            </a:r>
            <a:r>
              <a:rPr lang="pl-PL" altLang="ru-RU" sz="1600" dirty="0">
                <a:solidFill>
                  <a:schemeClr val="bg1"/>
                </a:solidFill>
              </a:rPr>
              <a:t> </a:t>
            </a:r>
            <a:r>
              <a:rPr lang="ru-RU" altLang="ru-RU" sz="1600" dirty="0">
                <a:solidFill>
                  <a:schemeClr val="bg1"/>
                </a:solidFill>
              </a:rPr>
              <a:t>а) независимый предиктор плохого прогноза</a:t>
            </a:r>
            <a:r>
              <a:rPr lang="en-GB" altLang="ru-RU" sz="1600" dirty="0">
                <a:solidFill>
                  <a:schemeClr val="bg1"/>
                </a:solidFill>
              </a:rPr>
              <a:t>;</a:t>
            </a:r>
            <a:r>
              <a:rPr lang="pl-PL" altLang="ru-RU" sz="1600" dirty="0">
                <a:solidFill>
                  <a:schemeClr val="bg1"/>
                </a:solidFill>
              </a:rPr>
              <a:t> </a:t>
            </a:r>
            <a:r>
              <a:rPr lang="en-GB" altLang="ru-RU" sz="1600" dirty="0">
                <a:solidFill>
                  <a:schemeClr val="bg1"/>
                </a:solidFill>
              </a:rPr>
              <a:t> </a:t>
            </a:r>
            <a:r>
              <a:rPr lang="ru-RU" altLang="ru-RU" sz="1600" dirty="0">
                <a:solidFill>
                  <a:schemeClr val="bg1"/>
                </a:solidFill>
              </a:rPr>
              <a:t>б) основной фактор, нарушающий качество жизни</a:t>
            </a:r>
            <a:r>
              <a:rPr lang="en-GB" altLang="ru-RU" sz="1600" dirty="0">
                <a:solidFill>
                  <a:schemeClr val="bg1"/>
                </a:solidFill>
              </a:rPr>
              <a:t>; </a:t>
            </a:r>
            <a:r>
              <a:rPr lang="pl-PL" altLang="ru-RU" sz="1600" dirty="0">
                <a:solidFill>
                  <a:schemeClr val="bg1"/>
                </a:solidFill>
              </a:rPr>
              <a:t> </a:t>
            </a:r>
            <a:r>
              <a:rPr lang="ru-RU" altLang="ru-RU" sz="1600" dirty="0">
                <a:solidFill>
                  <a:schemeClr val="bg1"/>
                </a:solidFill>
              </a:rPr>
              <a:t>в) ответственна за большую часть расходов при СН</a:t>
            </a:r>
            <a:endParaRPr lang="en-GB" altLang="ru-RU" sz="1600" dirty="0">
              <a:solidFill>
                <a:schemeClr val="bg1"/>
              </a:solidFill>
            </a:endParaRPr>
          </a:p>
        </p:txBody>
      </p:sp>
      <p:sp>
        <p:nvSpPr>
          <p:cNvPr id="41990" name="TextBox 1"/>
          <p:cNvSpPr txBox="1">
            <a:spLocks noChangeArrowheads="1"/>
          </p:cNvSpPr>
          <p:nvPr/>
        </p:nvSpPr>
        <p:spPr bwMode="auto">
          <a:xfrm>
            <a:off x="5544245" y="3380631"/>
            <a:ext cx="3370841" cy="1476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Риск смерти значительно возрастает с каждой последующей госпитализацией в связи с СН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A961EC-B150-49F0-89F5-8D2267F5D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06" y="6503279"/>
            <a:ext cx="43148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725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9B6A9-0D4A-8B43-E7AA-79FE58EE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788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</a:rPr>
              <a:t>РОЛЬ АЦЕТАЗОЛАМИНА В СОСТАВЕ ДИУРЕТИЧЕСКОЙ 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4106C-C078-FAFA-2FBB-EC407E58B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454" y="5794574"/>
            <a:ext cx="7344816" cy="57606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Ацетазоламид</a:t>
            </a:r>
            <a:r>
              <a:rPr lang="ru-RU" sz="1600" dirty="0">
                <a:solidFill>
                  <a:schemeClr val="bg1"/>
                </a:solidFill>
              </a:rPr>
              <a:t> может улучшить  эффективность петлевых диуретиков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BBC67E-B925-139E-DF23-2B902A7A3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99" y="1094085"/>
            <a:ext cx="3041618" cy="2304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71A078-0814-31D6-10E1-F03D28AC8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63426"/>
            <a:ext cx="5214746" cy="2593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6E5D4E-9384-C197-66BD-28BD467F081F}"/>
              </a:ext>
            </a:extLst>
          </p:cNvPr>
          <p:cNvSpPr txBox="1"/>
          <p:nvPr/>
        </p:nvSpPr>
        <p:spPr>
          <a:xfrm>
            <a:off x="457200" y="6195340"/>
            <a:ext cx="85896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Heart Fail Acetazolamide in Decompensated Heart Failure with Volume Overload trial (ADVOR): baseline characteristics</a:t>
            </a:r>
            <a:r>
              <a:rPr lang="en-US" sz="1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Sep;24(9):1601-1610 </a:t>
            </a:r>
            <a:r>
              <a:rPr lang="en-US" sz="1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10.1002/ejhf.2587</a:t>
            </a:r>
            <a:endParaRPr lang="en-US" sz="1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доклада </a:t>
            </a:r>
            <a:r>
              <a:rPr lang="ru-RU" sz="1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Честниковой</a:t>
            </a:r>
            <a:r>
              <a:rPr lang="ru-RU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А.Н. Российский национальный конгресс кардиологов 2024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D4C272-AF09-C916-6720-09C2E2F70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718148"/>
            <a:ext cx="6374364" cy="20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85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ДВУХМИНУТНАЯ ОЦЕНКА ГЕМОДИНАМИЧЕСКОГО ПРОФИЛЯ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036528" y="1700808"/>
            <a:ext cx="0" cy="2736304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69780" y="3006317"/>
            <a:ext cx="3408657" cy="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06972" y="173275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Теплый и сухой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0720" y="173275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Теплый и мокрый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9780" y="3068960"/>
            <a:ext cx="178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Холодный и сухой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40827" y="3068959"/>
            <a:ext cx="1872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Холодный и мокрый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3768" y="1021552"/>
            <a:ext cx="310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Застой в малом круге?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НЕТ</a:t>
            </a:r>
            <a:r>
              <a:rPr lang="ru-RU" i="1" dirty="0">
                <a:solidFill>
                  <a:schemeClr val="bg1"/>
                </a:solidFill>
              </a:rPr>
              <a:t>		</a:t>
            </a:r>
            <a:r>
              <a:rPr lang="ru-RU" b="1" dirty="0">
                <a:solidFill>
                  <a:schemeClr val="bg1"/>
                </a:solidFill>
              </a:rPr>
              <a:t>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7804" y="2683151"/>
            <a:ext cx="190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Гипоперфузия тканей?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19672" y="2053296"/>
            <a:ext cx="911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НЕТ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2481" y="2099463"/>
            <a:ext cx="111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A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2397" y="2102057"/>
            <a:ext cx="111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B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52481" y="3448458"/>
            <a:ext cx="111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2397" y="3451052"/>
            <a:ext cx="111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8604" y="1235244"/>
            <a:ext cx="2602632" cy="535531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Доказательство застоя в малом круге:</a:t>
            </a:r>
          </a:p>
          <a:p>
            <a:endParaRPr lang="ru-RU" u="sng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err="1">
                <a:solidFill>
                  <a:schemeClr val="bg1"/>
                </a:solidFill>
              </a:rPr>
              <a:t>Ортопноэ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Застой в легких больше 25%</a:t>
            </a:r>
          </a:p>
          <a:p>
            <a:pPr marL="285750" indent="-285750">
              <a:buFontTx/>
              <a:buChar char="-"/>
            </a:pPr>
            <a:r>
              <a:rPr lang="ru-RU" dirty="0" err="1">
                <a:solidFill>
                  <a:schemeClr val="bg1"/>
                </a:solidFill>
              </a:rPr>
              <a:t>Гепатомегалия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Асцит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Пульсация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Хрипы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Ритм галопа</a:t>
            </a:r>
          </a:p>
          <a:p>
            <a:pPr marL="285750" indent="-285750">
              <a:buFontTx/>
              <a:buChar char="-"/>
            </a:pPr>
            <a:r>
              <a:rPr lang="ru-RU" dirty="0" err="1">
                <a:solidFill>
                  <a:schemeClr val="bg1"/>
                </a:solidFill>
              </a:rPr>
              <a:t>Гепатоюгулярный</a:t>
            </a:r>
            <a:r>
              <a:rPr lang="ru-RU" dirty="0">
                <a:solidFill>
                  <a:schemeClr val="bg1"/>
                </a:solidFill>
              </a:rPr>
              <a:t> рефлекс</a:t>
            </a:r>
          </a:p>
          <a:p>
            <a:endParaRPr lang="ru-RU" u="sng" dirty="0">
              <a:solidFill>
                <a:schemeClr val="bg1"/>
              </a:solidFill>
            </a:endParaRPr>
          </a:p>
          <a:p>
            <a:endParaRPr lang="ru-RU" u="sng" dirty="0">
              <a:solidFill>
                <a:schemeClr val="bg1"/>
              </a:solidFill>
            </a:endParaRPr>
          </a:p>
          <a:p>
            <a:endParaRPr lang="ru-RU" u="sng" dirty="0">
              <a:solidFill>
                <a:schemeClr val="bg1"/>
              </a:solidFill>
            </a:endParaRPr>
          </a:p>
          <a:p>
            <a:endParaRPr lang="ru-RU" u="sng" dirty="0">
              <a:solidFill>
                <a:schemeClr val="bg1"/>
              </a:solidFill>
            </a:endParaRPr>
          </a:p>
          <a:p>
            <a:endParaRPr lang="ru-RU" u="sng" dirty="0">
              <a:solidFill>
                <a:schemeClr val="bg1"/>
              </a:solidFill>
            </a:endParaRPr>
          </a:p>
          <a:p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6154" y="4254773"/>
            <a:ext cx="4432115" cy="2308324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Доказательство  </a:t>
            </a:r>
            <a:r>
              <a:rPr lang="ru-RU" u="sng" dirty="0" err="1">
                <a:solidFill>
                  <a:schemeClr val="bg1"/>
                </a:solidFill>
              </a:rPr>
              <a:t>гипоперфузии</a:t>
            </a:r>
            <a:r>
              <a:rPr lang="ru-RU" u="sng" dirty="0">
                <a:solidFill>
                  <a:schemeClr val="bg1"/>
                </a:solidFill>
              </a:rPr>
              <a:t> тканей: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Низкое пульсовое давление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Прохладные конечности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Сонливость, заторможенность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Гипотония </a:t>
            </a:r>
            <a:r>
              <a:rPr lang="ru-RU" dirty="0" err="1">
                <a:solidFill>
                  <a:schemeClr val="bg1"/>
                </a:solidFill>
              </a:rPr>
              <a:t>ингАПФ</a:t>
            </a:r>
            <a:r>
              <a:rPr lang="ru-RU" dirty="0">
                <a:solidFill>
                  <a:schemeClr val="bg1"/>
                </a:solidFill>
              </a:rPr>
              <a:t> и низкий уровень </a:t>
            </a:r>
            <a:r>
              <a:rPr lang="en-US" dirty="0">
                <a:solidFill>
                  <a:schemeClr val="bg1"/>
                </a:solidFill>
              </a:rPr>
              <a:t>Na </a:t>
            </a:r>
            <a:r>
              <a:rPr lang="ru-RU" dirty="0">
                <a:solidFill>
                  <a:schemeClr val="bg1"/>
                </a:solidFill>
              </a:rPr>
              <a:t>в сыворотке крови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Причина ухудшения почечной функции</a:t>
            </a:r>
            <a:endParaRPr lang="ru-RU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ТЕРАПИЯ СОГЛАСНО КЛИНИЧЕСКОЙ КЛАССИФИКАЦИИ ТЯЖЕСТИ ХСН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58888" y="1773238"/>
          <a:ext cx="5400675" cy="3024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07">
                  <a:extLst>
                    <a:ext uri="{9D8B030D-6E8A-4147-A177-3AD203B41FA5}">
                      <a16:colId xmlns:a16="http://schemas.microsoft.com/office/drawing/2014/main" val="1598519788"/>
                    </a:ext>
                  </a:extLst>
                </a:gridCol>
                <a:gridCol w="2088261">
                  <a:extLst>
                    <a:ext uri="{9D8B030D-6E8A-4147-A177-3AD203B41FA5}">
                      <a16:colId xmlns:a16="http://schemas.microsoft.com/office/drawing/2014/main" val="3215675696"/>
                    </a:ext>
                  </a:extLst>
                </a:gridCol>
                <a:gridCol w="2448307">
                  <a:extLst>
                    <a:ext uri="{9D8B030D-6E8A-4147-A177-3AD203B41FA5}">
                      <a16:colId xmlns:a16="http://schemas.microsoft.com/office/drawing/2014/main" val="181913934"/>
                    </a:ext>
                  </a:extLst>
                </a:gridCol>
              </a:tblGrid>
              <a:tr h="100806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Нет</a:t>
                      </a:r>
                    </a:p>
                  </a:txBody>
                  <a:tcPr marL="91441" marR="9144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</a:t>
                      </a:r>
                    </a:p>
                  </a:txBody>
                  <a:tcPr marL="91441" marR="91441" marT="45718" marB="45718" anchor="ctr"/>
                </a:tc>
                <a:extLst>
                  <a:ext uri="{0D108BD9-81ED-4DB2-BD59-A6C34878D82A}">
                    <a16:rowId xmlns:a16="http://schemas.microsoft.com/office/drawing/2014/main" val="3786324128"/>
                  </a:ext>
                </a:extLst>
              </a:tr>
              <a:tr h="10080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Нет</a:t>
                      </a:r>
                    </a:p>
                  </a:txBody>
                  <a:tcPr marL="91441" marR="9144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Теплые и Сухие</a:t>
                      </a:r>
                    </a:p>
                  </a:txBody>
                  <a:tcPr marL="91441" marR="91441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Теплые и Сухие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8" marB="45718" anchor="ctr"/>
                </a:tc>
                <a:extLst>
                  <a:ext uri="{0D108BD9-81ED-4DB2-BD59-A6C34878D82A}">
                    <a16:rowId xmlns:a16="http://schemas.microsoft.com/office/drawing/2014/main" val="3829827631"/>
                  </a:ext>
                </a:extLst>
              </a:tr>
              <a:tr h="10080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</a:t>
                      </a:r>
                    </a:p>
                  </a:txBody>
                  <a:tcPr marL="91441" marR="9144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Холодные и Сухие</a:t>
                      </a:r>
                    </a:p>
                  </a:txBody>
                  <a:tcPr marL="91441" marR="91441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Холодные и Влажные</a:t>
                      </a:r>
                    </a:p>
                  </a:txBody>
                  <a:tcPr marL="91441" marR="91441" marT="45718" marB="45718" anchor="ctr"/>
                </a:tc>
                <a:extLst>
                  <a:ext uri="{0D108BD9-81ED-4DB2-BD59-A6C34878D82A}">
                    <a16:rowId xmlns:a16="http://schemas.microsoft.com/office/drawing/2014/main" val="514165989"/>
                  </a:ext>
                </a:extLst>
              </a:tr>
            </a:tbl>
          </a:graphicData>
        </a:graphic>
      </p:graphicFrame>
      <p:sp>
        <p:nvSpPr>
          <p:cNvPr id="25621" name="TextBox 4"/>
          <p:cNvSpPr txBox="1">
            <a:spLocks noChangeArrowheads="1"/>
          </p:cNvSpPr>
          <p:nvPr/>
        </p:nvSpPr>
        <p:spPr bwMode="auto">
          <a:xfrm rot="-5400000">
            <a:off x="-725487" y="3532188"/>
            <a:ext cx="3455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Гипоперфузия</a:t>
            </a:r>
          </a:p>
        </p:txBody>
      </p:sp>
      <p:sp>
        <p:nvSpPr>
          <p:cNvPr id="25622" name="TextBox 5"/>
          <p:cNvSpPr txBox="1">
            <a:spLocks noChangeArrowheads="1"/>
          </p:cNvSpPr>
          <p:nvPr/>
        </p:nvSpPr>
        <p:spPr bwMode="auto">
          <a:xfrm>
            <a:off x="1619250" y="1381125"/>
            <a:ext cx="525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Перегрузка жидкости (застой)</a:t>
            </a:r>
          </a:p>
        </p:txBody>
      </p:sp>
      <p:sp>
        <p:nvSpPr>
          <p:cNvPr id="25623" name="TextBox 6"/>
          <p:cNvSpPr txBox="1">
            <a:spLocks noChangeArrowheads="1"/>
          </p:cNvSpPr>
          <p:nvPr/>
        </p:nvSpPr>
        <p:spPr bwMode="auto">
          <a:xfrm>
            <a:off x="6732588" y="2962275"/>
            <a:ext cx="2084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Диуретики</a:t>
            </a:r>
          </a:p>
          <a:p>
            <a:pPr>
              <a:spcBef>
                <a:spcPct val="0"/>
              </a:spcBef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Вазодилататоры</a:t>
            </a:r>
          </a:p>
        </p:txBody>
      </p:sp>
      <p:sp>
        <p:nvSpPr>
          <p:cNvPr id="25624" name="TextBox 7"/>
          <p:cNvSpPr txBox="1">
            <a:spLocks noChangeArrowheads="1"/>
          </p:cNvSpPr>
          <p:nvPr/>
        </p:nvSpPr>
        <p:spPr bwMode="auto">
          <a:xfrm>
            <a:off x="6732588" y="3860800"/>
            <a:ext cx="2084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Диуретики</a:t>
            </a:r>
          </a:p>
          <a:p>
            <a:pPr>
              <a:spcBef>
                <a:spcPct val="0"/>
              </a:spcBef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Вазодилататоры</a:t>
            </a:r>
          </a:p>
          <a:p>
            <a:pPr>
              <a:spcBef>
                <a:spcPct val="0"/>
              </a:spcBef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Инотропы</a:t>
            </a:r>
          </a:p>
        </p:txBody>
      </p:sp>
      <p:sp>
        <p:nvSpPr>
          <p:cNvPr id="25625" name="TextBox 8"/>
          <p:cNvSpPr txBox="1">
            <a:spLocks noChangeArrowheads="1"/>
          </p:cNvSpPr>
          <p:nvPr/>
        </p:nvSpPr>
        <p:spPr bwMode="auto">
          <a:xfrm>
            <a:off x="2163763" y="4868863"/>
            <a:ext cx="1903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Инотропы</a:t>
            </a:r>
          </a:p>
          <a:p>
            <a:pPr>
              <a:spcBef>
                <a:spcPct val="0"/>
              </a:spcBef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Жидкость</a:t>
            </a:r>
          </a:p>
        </p:txBody>
      </p:sp>
      <p:sp>
        <p:nvSpPr>
          <p:cNvPr id="25626" name="TextBox 9"/>
          <p:cNvSpPr txBox="1">
            <a:spLocks noChangeArrowheads="1"/>
          </p:cNvSpPr>
          <p:nvPr/>
        </p:nvSpPr>
        <p:spPr bwMode="auto">
          <a:xfrm>
            <a:off x="4356100" y="4868863"/>
            <a:ext cx="2303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Инотропы</a:t>
            </a:r>
          </a:p>
          <a:p>
            <a:pPr>
              <a:spcBef>
                <a:spcPct val="0"/>
              </a:spcBef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Вазодилататоры</a:t>
            </a:r>
          </a:p>
          <a:p>
            <a:pPr>
              <a:spcBef>
                <a:spcPct val="0"/>
              </a:spcBef>
            </a:pP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+/- Диуректики</a:t>
            </a:r>
          </a:p>
        </p:txBody>
      </p:sp>
      <p:sp>
        <p:nvSpPr>
          <p:cNvPr id="2" name="Овал 1"/>
          <p:cNvSpPr/>
          <p:nvPr/>
        </p:nvSpPr>
        <p:spPr>
          <a:xfrm>
            <a:off x="4226768" y="3782118"/>
            <a:ext cx="2374901" cy="1008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472"/>
            <a:ext cx="8229600" cy="1143000"/>
          </a:xfrm>
        </p:spPr>
        <p:txBody>
          <a:bodyPr/>
          <a:lstStyle/>
          <a:p>
            <a:r>
              <a:rPr lang="ru-RU" sz="2800" dirty="0">
                <a:solidFill>
                  <a:srgbClr val="FFFF00"/>
                </a:solidFill>
              </a:rPr>
              <a:t>МЕТОДЫ ПОВЫШЕНИЯ ЭФФЕКТИВНОСТИ ДИУРЕТИКОВ/ПРЕОДОЛЕНИЕ РЕЗИСТЕНТНОСТИ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3" y="1811400"/>
            <a:ext cx="4010935" cy="1905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426934"/>
            <a:ext cx="5305596" cy="1417091"/>
          </a:xfrm>
          <a:prstGeom prst="rect">
            <a:avLst/>
          </a:prstGeom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1" y="1367315"/>
            <a:ext cx="4479873" cy="169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3131840" y="3042544"/>
            <a:ext cx="1656183" cy="6293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>
            <a:off x="1907704" y="3126052"/>
            <a:ext cx="1584176" cy="21751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7406" y="6057491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Мареев В.Ю., Фомин И.В., Агеев Ф.Т. и др., КЛИНИЧЕСКИЕ РЕКОМЕНДАЦИИ ОССН - РКО - РНМОТ. СЕРДЕЧНАЯ НЕДОСТАТОЧНОСТЬ: ХРОНИЧЕСКАЯ (ХСН) И ОСТРАЯ ДЕКОМПЕНСИРОВАННАЯ (ОДСН). ДИАГНОСТИКА, ПРОФИЛАКТИКА И ЛЕЧЕНИЕ. </a:t>
            </a:r>
            <a:r>
              <a:rPr lang="ru-RU" sz="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Кардиология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2018;58(6S):8-158.</a:t>
            </a:r>
          </a:p>
          <a:p>
            <a:pPr>
              <a:spcAft>
                <a:spcPts val="0"/>
              </a:spcAft>
            </a:pP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84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5D51A-0415-823A-7539-D0A516DA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00"/>
                </a:solidFill>
              </a:rPr>
              <a:t>МЕТОДЫ ПОВЫШЕНИЯ ЭФФЕКТИВНОСТИ ДИУРЕТИКОВ/ПРЕОДОЛЕНИЕ РЕЗИСТЕНТНОСТИ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5903D4-AC55-A535-A16A-B5490A21B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73" y="1417638"/>
            <a:ext cx="8229600" cy="4525963"/>
          </a:xfrm>
        </p:spPr>
        <p:txBody>
          <a:bodyPr/>
          <a:lstStyle/>
          <a:p>
            <a:r>
              <a:rPr lang="ru-RU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Инотропная терапия у пациентов с прогрессирующей сердечной недостаточностью. Клиническое консенсусное заявление Ассоциации сердечной недостаточности Европейского общества кардиологов</a:t>
            </a:r>
            <a:endParaRPr lang="ru-RU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D91F96-BA85-CDD0-3468-ECE2AA834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52936"/>
            <a:ext cx="3418334" cy="19422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F4509B-8AFC-ED18-022A-D4ED4C3C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900" y="2420888"/>
            <a:ext cx="4347733" cy="3993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A84E60-F99D-8EBE-8D80-D648DA47A545}"/>
              </a:ext>
            </a:extLst>
          </p:cNvPr>
          <p:cNvSpPr txBox="1"/>
          <p:nvPr/>
        </p:nvSpPr>
        <p:spPr>
          <a:xfrm>
            <a:off x="316898" y="6485908"/>
            <a:ext cx="7686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European Journal </a:t>
            </a:r>
            <a:r>
              <a:rPr lang="ru-RU" sz="1000" dirty="0" err="1">
                <a:solidFill>
                  <a:schemeClr val="bg1"/>
                </a:solidFill>
              </a:rPr>
              <a:t>of</a:t>
            </a:r>
            <a:r>
              <a:rPr lang="ru-RU" sz="1000" dirty="0">
                <a:solidFill>
                  <a:schemeClr val="bg1"/>
                </a:solidFill>
              </a:rPr>
              <a:t> Heart </a:t>
            </a:r>
            <a:r>
              <a:rPr lang="ru-RU" sz="1000" dirty="0" err="1">
                <a:solidFill>
                  <a:schemeClr val="bg1"/>
                </a:solidFill>
              </a:rPr>
              <a:t>Failure</a:t>
            </a:r>
            <a:r>
              <a:rPr lang="ru-RU" sz="1000" dirty="0">
                <a:solidFill>
                  <a:schemeClr val="bg1"/>
                </a:solidFill>
              </a:rPr>
              <a:t> (2023) 25, 457–468 POSITION PAPER doi:10.1002/ejhf.2814</a:t>
            </a:r>
          </a:p>
        </p:txBody>
      </p:sp>
    </p:spTree>
    <p:extLst>
      <p:ext uri="{BB962C8B-B14F-4D97-AF65-F5344CB8AC3E}">
        <p14:creationId xmlns:p14="http://schemas.microsoft.com/office/powerpoint/2010/main" val="442079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ru-RU" alt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53008" y="764704"/>
            <a:ext cx="8353425" cy="5472113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ru-RU" altLang="ru-RU" sz="8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Практические аспекты диуретической терапии также актуальны, как и проблема декомпенсации хронической сердечной недостаточности.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ru-RU" alt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Диуретики </a:t>
            </a:r>
            <a:r>
              <a:rPr lang="ru-RU" sz="2000" dirty="0">
                <a:solidFill>
                  <a:schemeClr val="bg1"/>
                </a:solidFill>
              </a:rPr>
              <a:t>должны применяется в комбинации с </a:t>
            </a:r>
            <a:r>
              <a:rPr lang="en-US" sz="2000" dirty="0">
                <a:solidFill>
                  <a:schemeClr val="bg1"/>
                </a:solidFill>
              </a:rPr>
              <a:t>β-</a:t>
            </a:r>
            <a:r>
              <a:rPr lang="ru-RU" sz="2000" dirty="0">
                <a:solidFill>
                  <a:schemeClr val="bg1"/>
                </a:solidFill>
              </a:rPr>
              <a:t>адреноблокаторами, </a:t>
            </a:r>
            <a:r>
              <a:rPr lang="ru-RU" sz="2000" dirty="0" err="1">
                <a:solidFill>
                  <a:schemeClr val="bg1"/>
                </a:solidFill>
              </a:rPr>
              <a:t>иАПФ</a:t>
            </a:r>
            <a:r>
              <a:rPr lang="ru-RU" sz="2000" dirty="0">
                <a:solidFill>
                  <a:schemeClr val="bg1"/>
                </a:solidFill>
              </a:rPr>
              <a:t>/АРА/</a:t>
            </a:r>
            <a:r>
              <a:rPr lang="ru-RU" sz="2000" dirty="0" err="1">
                <a:solidFill>
                  <a:schemeClr val="bg1"/>
                </a:solidFill>
              </a:rPr>
              <a:t>валсартаном+сакубитрилом</a:t>
            </a:r>
            <a:r>
              <a:rPr lang="ru-RU" sz="2000" dirty="0">
                <a:solidFill>
                  <a:schemeClr val="bg1"/>
                </a:solidFill>
              </a:rPr>
              <a:t>/антагонистами альдостерона и ингибиторами НГЛТ-2(</a:t>
            </a:r>
            <a:r>
              <a:rPr lang="ru-RU" sz="2000" dirty="0" err="1">
                <a:solidFill>
                  <a:schemeClr val="bg1"/>
                </a:solidFill>
              </a:rPr>
              <a:t>квадротерапия</a:t>
            </a:r>
            <a:r>
              <a:rPr lang="ru-RU" sz="2000" dirty="0">
                <a:solidFill>
                  <a:schemeClr val="bg1"/>
                </a:solidFill>
              </a:rPr>
              <a:t>).</a:t>
            </a:r>
            <a:endParaRPr lang="ru-RU" altLang="ru-RU" sz="2000" dirty="0">
              <a:solidFill>
                <a:schemeClr val="bg1"/>
              </a:solidFill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ru-RU" altLang="ru-RU" sz="800" dirty="0">
              <a:solidFill>
                <a:schemeClr val="bg1"/>
              </a:solidFill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ru-RU" altLang="ru-RU" sz="800" dirty="0">
              <a:solidFill>
                <a:schemeClr val="bg1"/>
              </a:solidFill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Патогенез резистентности к диуретикам является многофакторным: изменения фармакодинамики диуретика на фоне ХСН; феномен «торможения», изменения в нефроне почки.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ru-RU" altLang="ru-RU" sz="2000" dirty="0">
              <a:solidFill>
                <a:schemeClr val="bg1"/>
              </a:solidFill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Для повышения эффективности диуретической терапии, в том числе и на догоспитальном этапе, необходимы оптимальный подбор дозы, комбинация и режим введения диуретиков под </a:t>
            </a:r>
            <a:r>
              <a:rPr lang="ru-RU" alt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ониторингом гемодинамических показателей и показателей функции дыхания.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ru-RU" altLang="ru-RU" sz="20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1200"/>
              </a:spcBef>
              <a:buFont typeface="Arial" charset="0"/>
              <a:buNone/>
              <a:defRPr/>
            </a:pPr>
            <a:endParaRPr lang="ru-RU" altLang="ru-RU" dirty="0"/>
          </a:p>
          <a:p>
            <a:pPr marL="0" indent="0" algn="just">
              <a:spcBef>
                <a:spcPts val="1200"/>
              </a:spcBef>
              <a:buFont typeface="Arial" charset="0"/>
              <a:buNone/>
              <a:defRPr/>
            </a:pPr>
            <a:endParaRPr lang="ru-RU" altLang="ru-RU" dirty="0"/>
          </a:p>
          <a:p>
            <a:pPr marL="0" indent="0" algn="just">
              <a:spcBef>
                <a:spcPts val="1200"/>
              </a:spcBef>
              <a:buFont typeface="Arial" charset="0"/>
              <a:buNone/>
              <a:defRPr/>
            </a:pPr>
            <a:endParaRPr lang="ru-RU" altLang="ru-RU" dirty="0"/>
          </a:p>
          <a:p>
            <a:pPr marL="0" indent="0" algn="just">
              <a:spcBef>
                <a:spcPts val="1200"/>
              </a:spcBef>
              <a:buFont typeface="Arial" charset="0"/>
              <a:buNone/>
              <a:defRPr/>
            </a:pPr>
            <a:endParaRPr lang="ru-RU" altLang="ru-RU" dirty="0"/>
          </a:p>
          <a:p>
            <a:pPr marL="0" indent="0" algn="just">
              <a:spcBef>
                <a:spcPts val="1200"/>
              </a:spcBef>
              <a:buFont typeface="Arial" charset="0"/>
              <a:buNone/>
              <a:defRPr/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11188" y="3068638"/>
            <a:ext cx="2664668" cy="2664618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dirty="0">
              <a:solidFill>
                <a:schemeClr val="bg1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ru-RU" altLang="ru-RU" sz="2000" dirty="0">
              <a:solidFill>
                <a:schemeClr val="bg1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A187319-0FEE-46C9-58BE-3BCC9EAE52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5615" y="1714500"/>
            <a:ext cx="3298675" cy="32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54817A5-3AFF-89AA-AD85-4F7F76AE5E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1B1DAA14-708E-52F6-418E-2D6BB0C125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2A35A0-AE1B-E0AD-49A0-5BCA06956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535" y="562336"/>
            <a:ext cx="3471277" cy="50126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0FC8EC-6D2D-4D9A-EB2B-FEACD1236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89" y="1714500"/>
            <a:ext cx="3741302" cy="18401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9BC50F-1C51-4E49-5E48-52CE531D3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23" y="334893"/>
            <a:ext cx="3116757" cy="14876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CBAEA5-57C7-F58E-06E7-D6DA085BE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23" y="3705530"/>
            <a:ext cx="3298677" cy="17812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C1EAA7-9981-A6CA-F6D8-0C09206BA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237" y="5164020"/>
            <a:ext cx="3298676" cy="16049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579C1-D79F-FC35-EB3E-C3B8B32D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00"/>
                </a:solidFill>
              </a:rPr>
              <a:t>РЕКОМЕНДАЦИИ ПО ТЕРАПИИ НА ВСЕХ СТАДИЯХ СН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223513-FFC0-19E8-AD6C-7D7390761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1" y="1476238"/>
            <a:ext cx="8712967" cy="4320480"/>
          </a:xfr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3D506426-F862-C605-ACCE-FF6A73F18F16}"/>
              </a:ext>
            </a:extLst>
          </p:cNvPr>
          <p:cNvSpPr/>
          <p:nvPr/>
        </p:nvSpPr>
        <p:spPr>
          <a:xfrm>
            <a:off x="3347864" y="3717032"/>
            <a:ext cx="108012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738674C-7150-241D-3B28-493DBA61BD37}"/>
              </a:ext>
            </a:extLst>
          </p:cNvPr>
          <p:cNvSpPr/>
          <p:nvPr/>
        </p:nvSpPr>
        <p:spPr>
          <a:xfrm>
            <a:off x="4716018" y="3717032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7F10503-2ECC-25D4-EE6D-8AA8AB2064E0}"/>
              </a:ext>
            </a:extLst>
          </p:cNvPr>
          <p:cNvSpPr/>
          <p:nvPr/>
        </p:nvSpPr>
        <p:spPr>
          <a:xfrm>
            <a:off x="5999974" y="3746310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FB4EC53-BD57-D0C4-32C0-DF7106A632B2}"/>
              </a:ext>
            </a:extLst>
          </p:cNvPr>
          <p:cNvSpPr/>
          <p:nvPr/>
        </p:nvSpPr>
        <p:spPr>
          <a:xfrm>
            <a:off x="183883" y="5859105"/>
            <a:ext cx="8712966" cy="44531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Stage A – </a:t>
            </a:r>
            <a:r>
              <a:rPr lang="ru-RU" sz="1100" dirty="0"/>
              <a:t>Риск сердечной недостаточности; </a:t>
            </a:r>
            <a:r>
              <a:rPr lang="en-US" sz="1100" dirty="0"/>
              <a:t>Stage B – </a:t>
            </a:r>
            <a:r>
              <a:rPr lang="ru-RU" sz="1100" dirty="0"/>
              <a:t>Предсердечная недостаточность; </a:t>
            </a:r>
            <a:r>
              <a:rPr lang="en-US" sz="1100" dirty="0"/>
              <a:t>Stage C – </a:t>
            </a:r>
            <a:r>
              <a:rPr lang="ru-RU" sz="1100" dirty="0"/>
              <a:t>Сердечная недостаточность стадия 1; </a:t>
            </a:r>
          </a:p>
          <a:p>
            <a:r>
              <a:rPr lang="en-US" sz="1100" dirty="0"/>
              <a:t>Stage D – </a:t>
            </a:r>
            <a:r>
              <a:rPr lang="ru-RU" sz="1100" dirty="0"/>
              <a:t>Продвинутая сердечная недостаточность стадия 2.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FBB9ED-E04C-4EF5-DCAC-7D85DA50BB24}"/>
              </a:ext>
            </a:extLst>
          </p:cNvPr>
          <p:cNvSpPr txBox="1"/>
          <p:nvPr/>
        </p:nvSpPr>
        <p:spPr>
          <a:xfrm>
            <a:off x="395536" y="6400906"/>
            <a:ext cx="8424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Bozkur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Contemporary pharmacological treatment and management of heart failure. 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BlinkMacSystemFont"/>
              </a:rPr>
              <a:t>2024 Aug;21(8):545-555.</a:t>
            </a:r>
            <a:r>
              <a:rPr lang="ru-RU" sz="1000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BlinkMacSystemFont"/>
              </a:rPr>
              <a:t>doi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BlinkMacSystemFont"/>
              </a:rPr>
              <a:t>: 10.1038/s41569-024-00997-0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BlinkMacSystemFont"/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3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2492375"/>
            <a:ext cx="4835525" cy="1087438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panose="020B0604020202020204" pitchFamily="34" charset="0"/>
              </a:rPr>
              <a:t>Гемодинамическая разгрузка сердца, уменьшение давления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panose="020B0604020202020204" pitchFamily="34" charset="0"/>
              </a:rPr>
              <a:t>в капиллярах легких</a:t>
            </a:r>
            <a:endParaRPr lang="ru-RU" altLang="ru-RU" sz="200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3850" y="148829"/>
            <a:ext cx="86471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FF00"/>
                </a:solidFill>
                <a:latin typeface="Arial" panose="020B0604020202020204" pitchFamily="34" charset="0"/>
              </a:rPr>
              <a:t>ОСНОВНЫЕ ЗАДАЧИ НЕОТЛОЖНОЙ ТЕРАПИИ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3850" y="4003675"/>
            <a:ext cx="4835525" cy="766763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panose="020B0604020202020204" pitchFamily="34" charset="0"/>
              </a:rPr>
              <a:t>Устранение перегрузки жидкостью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850" y="938213"/>
            <a:ext cx="4835525" cy="42545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Устранение гипоксемии</a:t>
            </a:r>
            <a:endParaRPr lang="ru-RU" altLang="ru-RU" sz="20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3850" y="1704975"/>
            <a:ext cx="4835525" cy="42545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Удаление жидкости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из легких</a:t>
            </a:r>
            <a:endParaRPr lang="ru-RU" altLang="ru-RU" sz="20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3850" y="5075238"/>
            <a:ext cx="4835525" cy="14224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panose="020B0604020202020204" pitchFamily="34" charset="0"/>
              </a:rPr>
              <a:t>Поддержание достаточного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panose="020B0604020202020204" pitchFamily="34" charset="0"/>
              </a:rPr>
              <a:t>сердечного выброса, увеличение сократимости миокарда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987674" y="1089025"/>
            <a:ext cx="2663825" cy="828675"/>
          </a:xfrm>
          <a:prstGeom prst="rect">
            <a:avLst/>
          </a:prstGeom>
          <a:solidFill>
            <a:srgbClr val="F9B9B5"/>
          </a:solidFill>
          <a:ln w="2857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softEdge rad="12700"/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 Дыхательная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поддержка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000359" y="2598460"/>
            <a:ext cx="2698893" cy="830997"/>
          </a:xfrm>
          <a:prstGeom prst="rect">
            <a:avLst/>
          </a:prstGeom>
          <a:solidFill>
            <a:srgbClr val="F9B9B5"/>
          </a:solidFill>
          <a:ln w="2857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softEdge rad="1270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Вазодилятаторы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 морфин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00359" y="4218841"/>
            <a:ext cx="2663825" cy="473075"/>
          </a:xfrm>
          <a:prstGeom prst="rect">
            <a:avLst/>
          </a:prstGeom>
          <a:solidFill>
            <a:srgbClr val="F9B9B5"/>
          </a:solidFill>
          <a:ln w="28575">
            <a:noFill/>
            <a:miter lim="800000"/>
            <a:headEnd/>
            <a:tailEnd/>
          </a:ln>
          <a:effectLst>
            <a:glow rad="635000">
              <a:schemeClr val="accent2">
                <a:satMod val="175000"/>
                <a:alpha val="78000"/>
              </a:schemeClr>
            </a:glow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 Мочегонные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961109" y="5439687"/>
            <a:ext cx="2663825" cy="831850"/>
          </a:xfrm>
          <a:prstGeom prst="rect">
            <a:avLst/>
          </a:prstGeom>
          <a:solidFill>
            <a:srgbClr val="F9B9B5"/>
          </a:solidFill>
          <a:ln w="2857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</a:rPr>
              <a:t>Инотропные препараты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364163" y="1514475"/>
            <a:ext cx="5603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292725" y="3098800"/>
            <a:ext cx="5603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292725" y="4394200"/>
            <a:ext cx="5603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5292725" y="5795963"/>
            <a:ext cx="5603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516867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Мареев В.Ю., Фомин И.В., Агеев Ф.Т. и др., КЛИНИЧЕСКИЕ РЕКОМЕНДАЦИИ ОССН - РКО - РНМОТ. СЕРДЕЧНАЯ НЕДОСТАТОЧНОСТЬ: ХРОНИЧЕСКАЯ (ХСН) И ОСТРАЯ ДЕКОМПЕНСИРОВАННАЯ (ОДСН). ДИАГНОСТИКА, ПРОФИЛАКТИКА И ЛЕЧЕНИЕ. </a:t>
            </a:r>
            <a:r>
              <a:rPr lang="ru-RU" sz="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Кардиология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2018;58(6S):8-158</a:t>
            </a:r>
            <a:r>
              <a:rPr lang="ru-RU" sz="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1124744"/>
            <a:ext cx="7399183" cy="5184576"/>
          </a:xfrm>
          <a:prstGeom prst="rect">
            <a:avLst/>
          </a:prstGeom>
          <a:solidFill>
            <a:srgbClr val="FEF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12775" y="221486"/>
            <a:ext cx="8462463" cy="706437"/>
          </a:xfrm>
        </p:spPr>
        <p:txBody>
          <a:bodyPr/>
          <a:lstStyle/>
          <a:p>
            <a:r>
              <a:rPr lang="ru-RU" altLang="ru-RU" sz="2400" dirty="0">
                <a:solidFill>
                  <a:srgbClr val="FFFF00"/>
                </a:solidFill>
              </a:rPr>
              <a:t>АЛГОРИТМ ТАКТИКИ ВЕДЕНИЯ ПАЦИЕНТОВ С ОСТРОЙ ДЕКОМПЕНСАЦИЕЙ СН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903" y="2018491"/>
            <a:ext cx="4442921" cy="187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0379" y="1782462"/>
            <a:ext cx="400110" cy="2376264"/>
          </a:xfrm>
          <a:prstGeom prst="rect">
            <a:avLst/>
          </a:prstGeom>
          <a:solidFill>
            <a:srgbClr val="F9B9B5"/>
          </a:solidFill>
          <a:ln w="31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Острая фаза лечения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7494" y="1675527"/>
            <a:ext cx="738664" cy="4489777"/>
          </a:xfrm>
          <a:prstGeom prst="rect">
            <a:avLst/>
          </a:prstGeom>
          <a:solidFill>
            <a:srgbClr val="95C475"/>
          </a:solidFill>
          <a:ln w="3175">
            <a:solidFill>
              <a:schemeClr val="tx1"/>
            </a:solidFill>
          </a:ln>
        </p:spPr>
        <p:txBody>
          <a:bodyPr vert="vert270"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Продолжать фармакотерапию в соответствии с клин. рекомендациями. Раннее назначение АМКР при низком уровне калия. Ограничение натрия и жидкости. В/в введение калия и магния при необходимости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2671" y="1675527"/>
            <a:ext cx="738664" cy="4489777"/>
          </a:xfrm>
          <a:prstGeom prst="rect">
            <a:avLst/>
          </a:prstGeom>
          <a:solidFill>
            <a:srgbClr val="DEBD76"/>
          </a:solidFill>
          <a:ln w="31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Мониторинг ЧДД, ЧСС, АД, сердечный ритм, сатурация О2. </a:t>
            </a:r>
          </a:p>
          <a:p>
            <a:pPr algn="ctr"/>
            <a:r>
              <a:rPr lang="ru-RU" sz="1200" dirty="0">
                <a:latin typeface="Arial Narrow" panose="020B0606020202030204" pitchFamily="34" charset="0"/>
              </a:rPr>
              <a:t>Контроль веса тела до начала терапии диуретиками. </a:t>
            </a:r>
          </a:p>
          <a:p>
            <a:pPr algn="ctr"/>
            <a:r>
              <a:rPr lang="ru-RU" sz="1200" dirty="0">
                <a:latin typeface="Arial Narrow" panose="020B0606020202030204" pitchFamily="34" charset="0"/>
              </a:rPr>
              <a:t>Контроль симптомов </a:t>
            </a:r>
            <a:r>
              <a:rPr lang="ru-RU" sz="1200" dirty="0" err="1">
                <a:latin typeface="Arial Narrow" panose="020B0606020202030204" pitchFamily="34" charset="0"/>
              </a:rPr>
              <a:t>гипоперфузии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6766" y="1193962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Одновременные</a:t>
            </a:r>
          </a:p>
          <a:p>
            <a:pPr algn="ctr"/>
            <a:r>
              <a:rPr lang="ru-RU" sz="1100" dirty="0">
                <a:latin typeface="Arial Narrow" panose="020B0606020202030204" pitchFamily="34" charset="0"/>
              </a:rPr>
              <a:t>вмешательства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1943" y="1184692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</a:rPr>
              <a:t>Одновременные</a:t>
            </a:r>
          </a:p>
          <a:p>
            <a:pPr algn="ctr"/>
            <a:r>
              <a:rPr lang="ru-RU" sz="1100" dirty="0">
                <a:latin typeface="Arial Narrow" panose="020B0606020202030204" pitchFamily="34" charset="0"/>
              </a:rPr>
              <a:t>исследования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389669"/>
            <a:ext cx="86409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Leonova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M.V. European Consensus on use of diuretics in chronic heart failure 2019. </a:t>
            </a:r>
            <a:r>
              <a:rPr lang="ru-RU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Meditsinskiy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sovet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Medical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Council. 2020;(4):12–21. (In Russ.)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10.21518/2079-701X-2020-4-12-21.</a:t>
            </a:r>
            <a:endParaRPr lang="ru-RU" sz="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8" y="4469551"/>
            <a:ext cx="3449183" cy="58366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1979712" y="401566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1112379" y="5053211"/>
            <a:ext cx="2592288" cy="576064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>
            <a:off x="1488142" y="851111"/>
            <a:ext cx="2275941" cy="425217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55656" y="6364415"/>
            <a:ext cx="85689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Клинические рекомендации «Хроническая сердечная недостаточность» , 2024.</a:t>
            </a:r>
            <a:endParaRPr lang="ru-RU" sz="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19430E-678A-9376-7450-5509023DE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15" y="216196"/>
            <a:ext cx="2668121" cy="3799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08DBCB-A347-02EE-A552-5BA8F2FAB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745" y="717400"/>
            <a:ext cx="5246575" cy="11178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B4E76C-5A54-E4A9-259B-EFC9AD3EE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292" y="2570395"/>
            <a:ext cx="5379010" cy="29691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17FED-CE54-5106-9C93-EBCB926F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00"/>
                </a:solidFill>
              </a:rPr>
              <a:t>ЭФФЕКТИВНОСТЬ ДИУРЕТИЧЕСКОЙ ТЕРАПИИ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DC037-E110-8A5C-409A-2928149DB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У пациентов с СН диуретики должны применяется в комбинации с </a:t>
            </a:r>
            <a:r>
              <a:rPr lang="en-US" sz="1800" dirty="0">
                <a:solidFill>
                  <a:schemeClr val="bg1"/>
                </a:solidFill>
              </a:rPr>
              <a:t>β-</a:t>
            </a:r>
            <a:r>
              <a:rPr lang="ru-RU" sz="1800" dirty="0">
                <a:solidFill>
                  <a:schemeClr val="bg1"/>
                </a:solidFill>
              </a:rPr>
              <a:t>адреноблокаторами, </a:t>
            </a:r>
            <a:r>
              <a:rPr lang="ru-RU" sz="1800" dirty="0" err="1">
                <a:solidFill>
                  <a:schemeClr val="bg1"/>
                </a:solidFill>
              </a:rPr>
              <a:t>иАПФ</a:t>
            </a:r>
            <a:r>
              <a:rPr lang="ru-RU" sz="1800" dirty="0">
                <a:solidFill>
                  <a:schemeClr val="bg1"/>
                </a:solidFill>
              </a:rPr>
              <a:t> (при непереносимости- АРА) или </a:t>
            </a:r>
            <a:r>
              <a:rPr lang="ru-RU" sz="1800" dirty="0" err="1">
                <a:solidFill>
                  <a:schemeClr val="bg1"/>
                </a:solidFill>
              </a:rPr>
              <a:t>валсартаном+сакубитрилом</a:t>
            </a:r>
            <a:r>
              <a:rPr lang="ru-RU" sz="1800" dirty="0">
                <a:solidFill>
                  <a:schemeClr val="bg1"/>
                </a:solidFill>
              </a:rPr>
              <a:t>, антагонистами альдостерона (спиронолактон или </a:t>
            </a:r>
            <a:r>
              <a:rPr lang="ru-RU" sz="1800" dirty="0" err="1">
                <a:solidFill>
                  <a:schemeClr val="bg1"/>
                </a:solidFill>
              </a:rPr>
              <a:t>эплеренон</a:t>
            </a:r>
            <a:r>
              <a:rPr lang="ru-RU" sz="1800" dirty="0">
                <a:solidFill>
                  <a:schemeClr val="bg1"/>
                </a:solidFill>
              </a:rPr>
              <a:t>)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и ингибиторами НГЛТ-2 (Дапаглифлозин)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(</a:t>
            </a:r>
            <a:r>
              <a:rPr lang="ru-RU" sz="1800" dirty="0" err="1">
                <a:solidFill>
                  <a:schemeClr val="bg1"/>
                </a:solidFill>
              </a:rPr>
              <a:t>квадротерапия</a:t>
            </a:r>
            <a:r>
              <a:rPr lang="ru-RU" sz="18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C7AFE-86AC-459B-F3F2-58D59695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223" y="1625011"/>
            <a:ext cx="4073938" cy="14363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3BABE9-1162-F427-D902-1FF355834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119" y="3668524"/>
            <a:ext cx="3705225" cy="2238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61E09D-2C83-4DB1-4284-F1AAA11B7E8C}"/>
              </a:ext>
            </a:extLst>
          </p:cNvPr>
          <p:cNvSpPr txBox="1"/>
          <p:nvPr/>
        </p:nvSpPr>
        <p:spPr>
          <a:xfrm>
            <a:off x="179512" y="6063480"/>
            <a:ext cx="87866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Клинические рекомендации «Хроническая сердечная недостаточность» , 2024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Bozkur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Contemporary pharmacological treatment and management of heart failure. 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BlinkMacSystemFont"/>
              </a:rPr>
              <a:t>2024Aug;21(8):545-555.</a:t>
            </a:r>
            <a:r>
              <a:rPr lang="ru-RU" sz="1000" b="0" i="0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BlinkMacSystemFont"/>
              </a:rPr>
              <a:t>doi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BlinkMacSystemFont"/>
              </a:rPr>
              <a:t>: 10.1038/s41569-024-00997-0.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7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D49B4-C46D-B46E-F5F2-CAA48A13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00"/>
                </a:solidFill>
              </a:rPr>
              <a:t>ВЛИЯНИЕ ДАПАГЛИФЛОЗИНА НА ЭФФЕКТИВНОСТЬ ДИУРЕТИЧЕСКОЙ 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EB1E1-5204-6CDF-344D-7730D4B5B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924" y="1600201"/>
            <a:ext cx="4023875" cy="442108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Times New Roman" panose="02020603050405020304" pitchFamily="18" charset="0"/>
              </a:rPr>
              <a:t>И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сследование 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DICTATE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AHF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Эффективность и безопасность Дапаглифлозина при острой СН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Дапаглифлозин повышает эффективность диуретиков (увеличение диуреза и </a:t>
            </a:r>
            <a:r>
              <a:rPr lang="ru-RU" sz="1400" dirty="0" err="1">
                <a:solidFill>
                  <a:schemeClr val="bg1"/>
                </a:solidFill>
                <a:latin typeface="+mj-lt"/>
              </a:rPr>
              <a:t>натрийуреза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, снижение общей дозы и продолжительности приема петлевых диуретиков)</a:t>
            </a: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Р</a:t>
            </a:r>
            <a:r>
              <a:rPr lang="ru-RU" sz="1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аннее начало терапии Дапаглифлозином у пациентов с СН безопасно устраняет застойные явления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54D066-5CE2-4807-726B-BECDC7244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641075"/>
            <a:ext cx="3538736" cy="2659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E32BC6-5CE1-FECF-7FEF-A7E3322A0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77310"/>
            <a:ext cx="4157549" cy="216703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364839-0177-C15A-FBBC-BADD0102F662}"/>
              </a:ext>
            </a:extLst>
          </p:cNvPr>
          <p:cNvSpPr/>
          <p:nvPr/>
        </p:nvSpPr>
        <p:spPr>
          <a:xfrm>
            <a:off x="457200" y="6453336"/>
            <a:ext cx="8507288" cy="2880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Heart J Efficacy and safety of dapagliflozin in acute heart failure: Rationale and design of the DICTATE-AHF trial. </a:t>
            </a:r>
            <a:r>
              <a:rPr lang="ru-RU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</a:t>
            </a:r>
            <a:r>
              <a:rPr lang="ru-RU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:232:116-124.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ru-RU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ahj</a:t>
            </a:r>
            <a:r>
              <a:rPr lang="ru-RU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.2020.10.071.</a:t>
            </a:r>
            <a:r>
              <a:rPr lang="en-US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доклада </a:t>
            </a:r>
            <a:r>
              <a:rPr lang="ru-RU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Честниковой</a:t>
            </a:r>
            <a:r>
              <a:rPr lang="ru-RU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А.Н. Российский национальный конгресс кардиологов 2024. </a:t>
            </a:r>
          </a:p>
        </p:txBody>
      </p:sp>
    </p:spTree>
    <p:extLst>
      <p:ext uri="{BB962C8B-B14F-4D97-AF65-F5344CB8AC3E}">
        <p14:creationId xmlns:p14="http://schemas.microsoft.com/office/powerpoint/2010/main" val="3946600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10658</TotalTime>
  <Words>2236</Words>
  <Application>Microsoft Office PowerPoint</Application>
  <PresentationFormat>Экран (4:3)</PresentationFormat>
  <Paragraphs>234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BlinkMacSystemFont</vt:lpstr>
      <vt:lpstr>Calibri</vt:lpstr>
      <vt:lpstr>Symbol</vt:lpstr>
      <vt:lpstr>Times New Roman</vt:lpstr>
      <vt:lpstr>Times New Roman CYR</vt:lpstr>
      <vt:lpstr>Тема Office</vt:lpstr>
      <vt:lpstr>Презентация PowerPoint</vt:lpstr>
      <vt:lpstr>ГОСПИТАЛИЗАЦИЯ В СВЯЗИ С ОСН И ПРОГНОЗ</vt:lpstr>
      <vt:lpstr>Презентация PowerPoint</vt:lpstr>
      <vt:lpstr>РЕКОМЕНДАЦИИ ПО ТЕРАПИИ НА ВСЕХ СТАДИЯХ СН</vt:lpstr>
      <vt:lpstr>Презентация PowerPoint</vt:lpstr>
      <vt:lpstr>АЛГОРИТМ ТАКТИКИ ВЕДЕНИЯ ПАЦИЕНТОВ С ОСТРОЙ ДЕКОМПЕНСАЦИЕЙ СН</vt:lpstr>
      <vt:lpstr>Презентация PowerPoint</vt:lpstr>
      <vt:lpstr>ЭФФЕКТИВНОСТЬ ДИУРЕТИЧЕСКОЙ ТЕРАПИИ</vt:lpstr>
      <vt:lpstr>ВЛИЯНИЕ ДАПАГЛИФЛОЗИНА НА ЭФФЕКТИВНОСТЬ ДИУРЕТИЧЕСКОЙ ТЕРАПИИ</vt:lpstr>
      <vt:lpstr>ФАКТОРЫ, ВЛИЯЮЩИЕ НА ЭФФЕКТИВНОСТЬ ДИУРЕТИКОВ</vt:lpstr>
      <vt:lpstr>АКТУАЛЬНОСТЬ ПРОБЛЕМЫ</vt:lpstr>
      <vt:lpstr>МЕСТО РЕФРАКТЕРНОЙ СЕРДЕЧНОЙ НЕДОСТАТОЧНОСТИ В ПРОГРЕССИРОВАНИИ ХРОНИЧЕСКОЙ СЕРДЕЧНОЙ НЕДОСТАТОЧНОСТИ </vt:lpstr>
      <vt:lpstr>ОПРЕДЕЛЕНИЕ РЕЗИСТЕНТНОСТИ К ДИУРЕТИКАМ/РЕФРАКТЕРНАЯ СЕРДЕЧНАЯ НЕДОСТАТОЧНОСТЬ</vt:lpstr>
      <vt:lpstr>ИЗМЕНЕНИЯ ФАРМАКОКИНЕТИКИ ДИУРЕТИКА У ПАЦИЕНТОВ С СЕРДЕЧНОЙ НЕДОСТАТОЧНОСТЬЮ</vt:lpstr>
      <vt:lpstr>РОЛЬ СНИЖЕНИЯ ФИЛЬТРАЦИОННОЙ ФУНКЦИИ ПОЧЕК В ФОРМИРОВАНИИ РЕЗИСТЕНТНОСТИ К ДИУРЕТИКАМ </vt:lpstr>
      <vt:lpstr>ФЕНОМЕН «ТОРМОЖЕНИЯ»</vt:lpstr>
      <vt:lpstr>ИЗМЕНЕНИЯ В НЕФРОНЕ ПОЧКИ, УЧАСТВУЮЩИЕ В ФОРМИРОВАНИИ  РЕЗИСТЕНТНОСТИ К ДИУРЕТИКАМ</vt:lpstr>
      <vt:lpstr> ОТНОСИТЕЛЬНАЯ СИЛА ФАКТОРОВ, СВЯЗАННЫХ С ДИУРЕТИЧЕСКИМ ОТВЕТОМ ПРИ ОСТРОЙ СЕРДЕЧНОЙ НЕДОСТАТОЧНОСТИ </vt:lpstr>
      <vt:lpstr>МЕТОДЫ ПОВЫШЕНИЯ ЭФФЕКТИВНОСТИ ДИУРЕТИКОВ/ПРЕОДОЛЕНИЕ РЕЗИСТЕНТНОСТИ</vt:lpstr>
      <vt:lpstr>РОЛЬ АЦЕТАЗОЛАМИНА В СОСТАВЕ ДИУРЕТИЧЕСКОЙ ТЕРАПИИ</vt:lpstr>
      <vt:lpstr>ДВУХМИНУТНАЯ ОЦЕНКА ГЕМОДИНАМИЧЕСКОГО ПРОФИЛЯ</vt:lpstr>
      <vt:lpstr>ТЕРАПИЯ СОГЛАСНО КЛИНИЧЕСКОЙ КЛАССИФИКАЦИИ ТЯЖЕСТИ ХСН </vt:lpstr>
      <vt:lpstr>МЕТОДЫ ПОВЫШЕНИЯ ЭФФЕКТИВНОСТИ ДИУРЕТИКОВ/ПРЕОДОЛЕНИЕ РЕЗИСТЕНТНОСТИ</vt:lpstr>
      <vt:lpstr>МЕТОДЫ ПОВЫШЕНИЯ ЭФФЕКТИВНОСТИ ДИУРЕТИКОВ/ПРЕОДОЛЕНИЕ РЕЗИСТЕНТНОСТИ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NASTYA</cp:lastModifiedBy>
  <cp:revision>462</cp:revision>
  <cp:lastPrinted>2021-06-09T09:49:34Z</cp:lastPrinted>
  <dcterms:created xsi:type="dcterms:W3CDTF">2012-02-06T16:36:31Z</dcterms:created>
  <dcterms:modified xsi:type="dcterms:W3CDTF">2024-11-14T05:28:01Z</dcterms:modified>
</cp:coreProperties>
</file>