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  <p:sldMasterId id="2147483674" r:id="rId4"/>
    <p:sldMasterId id="2147483690" r:id="rId5"/>
    <p:sldMasterId id="2147483707" r:id="rId6"/>
    <p:sldMasterId id="2147483717" r:id="rId7"/>
    <p:sldMasterId id="2147483727" r:id="rId8"/>
    <p:sldMasterId id="2147483743" r:id="rId9"/>
  </p:sldMasterIdLst>
  <p:notesMasterIdLst>
    <p:notesMasterId r:id="rId47"/>
  </p:notesMasterIdLst>
  <p:sldIdLst>
    <p:sldId id="288" r:id="rId10"/>
    <p:sldId id="287" r:id="rId11"/>
    <p:sldId id="289" r:id="rId12"/>
    <p:sldId id="257" r:id="rId13"/>
    <p:sldId id="260" r:id="rId14"/>
    <p:sldId id="258" r:id="rId15"/>
    <p:sldId id="259" r:id="rId16"/>
    <p:sldId id="262" r:id="rId17"/>
    <p:sldId id="261" r:id="rId18"/>
    <p:sldId id="263" r:id="rId19"/>
    <p:sldId id="264" r:id="rId20"/>
    <p:sldId id="2147478085" r:id="rId21"/>
    <p:sldId id="2147478086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147478087" r:id="rId43"/>
    <p:sldId id="285" r:id="rId44"/>
    <p:sldId id="286" r:id="rId45"/>
    <p:sldId id="2147472007" r:id="rId46"/>
  </p:sldIdLst>
  <p:sldSz cx="12192000" cy="6858000"/>
  <p:notesSz cx="6858000" cy="9144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12700">
              <a:solidFill>
                <a:schemeClr val="accent1"/>
              </a:solidFill>
            </a:ln>
          </a:top>
        </a:tcBdr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12700">
              <a:solidFill>
                <a:schemeClr val="accent1"/>
              </a:solidFill>
            </a:ln>
          </a:bottom>
        </a:tcBdr>
        <a:fill>
          <a:solidFill>
            <a:schemeClr val="l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BC89EF96-8CEA-46FF-86C4-4CE0E7609802}" styleName="Light Style 3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accent1"/>
              </a:solidFill>
            </a:ln>
          </a:left>
          <a:right>
            <a:ln w="12700">
              <a:solidFill>
                <a:schemeClr val="accent1"/>
              </a:solidFill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 w="12700">
              <a:solidFill>
                <a:schemeClr val="accent1"/>
              </a:solidFill>
            </a:ln>
          </a:insideH>
          <a:insideV>
            <a:ln w="12700">
              <a:solidFill>
                <a:schemeClr val="accent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8100">
              <a:solidFill>
                <a:schemeClr val="accent1"/>
              </a:solidFill>
            </a:ln>
          </a:top>
        </a:tcBdr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38100">
              <a:solidFill>
                <a:schemeClr val="accent1"/>
              </a:solidFill>
            </a:ln>
          </a:bottom>
        </a:tcBdr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9" d="100"/>
        <a:sy n="12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7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B5D981-480E-40D2-8136-E01428CE133A}" type="doc">
      <dgm:prSet loTypeId="urn:microsoft.com/office/officeart/2005/8/layout/list1" loCatId="list" qsTypeId="urn:microsoft.com/office/officeart/2005/8/quickstyle/simple3#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en-US"/>
        </a:p>
      </dgm:t>
    </dgm:pt>
    <dgm:pt modelId="{F2FF1557-D1E2-44E9-A2A5-34E04FBFFB00}">
      <dgm:prSet phldrT="[Text]" custT="1"/>
      <dgm:spPr bwMode="auto"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defRPr/>
          </a:pPr>
          <a:r>
            <a:rPr lang="ru-RU" sz="2800" b="1">
              <a:solidFill>
                <a:schemeClr val="tx1"/>
              </a:solidFill>
              <a:latin typeface="Arial"/>
              <a:ea typeface="+mn-ea"/>
              <a:cs typeface="Arial"/>
            </a:rPr>
            <a:t>Первичная конечная точка</a:t>
          </a:r>
          <a:endParaRPr/>
        </a:p>
        <a:p>
          <a:pPr>
            <a:defRPr/>
          </a:pPr>
          <a:r>
            <a:rPr lang="ru-RU" sz="1400" b="0">
              <a:solidFill>
                <a:schemeClr val="tx1"/>
              </a:solidFill>
              <a:latin typeface="Arial"/>
              <a:ea typeface="+mn-ea"/>
              <a:cs typeface="Arial"/>
            </a:rPr>
            <a:t>Количество дней по выживаемости и отсутствию госпитализации в течение 90 дней</a:t>
          </a:r>
          <a:endParaRPr lang="en-US" sz="1400" b="0">
            <a:solidFill>
              <a:schemeClr val="tx1"/>
            </a:solidFill>
            <a:latin typeface="Arial"/>
            <a:ea typeface="+mn-ea"/>
            <a:cs typeface="Arial"/>
          </a:endParaRPr>
        </a:p>
      </dgm:t>
    </dgm:pt>
    <dgm:pt modelId="{46544D76-921F-4891-B8F7-1E3B47E716D6}" type="parTrans" cxnId="{266C0BE0-C7D1-43CB-B4C4-8986E05D4CA9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F0A89F28-2171-4657-ADD8-B0B2ACB157EA}" type="sibTrans" cxnId="{266C0BE0-C7D1-43CB-B4C4-8986E05D4CA9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44F6EC94-5648-46E9-9B3E-F0FB51137325}">
      <dgm:prSet phldrT="[Text]" custT="1"/>
      <dgm:spPr bwMode="auto"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lvl="0" indent="0" algn="l" defTabSz="622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800" b="1">
              <a:solidFill>
                <a:srgbClr val="3F4444"/>
              </a:solidFill>
              <a:latin typeface="Arial"/>
              <a:ea typeface="+mn-ea"/>
              <a:cs typeface="Arial"/>
            </a:rPr>
            <a:t>Ключевые вторичные конечные точки</a:t>
          </a:r>
          <a:endParaRPr/>
        </a:p>
        <a:p>
          <a:pPr marL="0" lvl="0" algn="l" defTabSz="533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400" b="0">
              <a:solidFill>
                <a:srgbClr val="3F4444"/>
              </a:solidFill>
              <a:latin typeface="Arial"/>
              <a:ea typeface="+mn-ea"/>
              <a:cs typeface="Arial"/>
            </a:rPr>
            <a:t>Общая смертность, длительность текущей госпитализации и качество жизни</a:t>
          </a:r>
          <a:endParaRPr lang="en-US" sz="1400" b="0">
            <a:solidFill>
              <a:srgbClr val="3F4444"/>
            </a:solidFill>
            <a:latin typeface="Arial"/>
            <a:ea typeface="+mn-ea"/>
            <a:cs typeface="Arial"/>
          </a:endParaRPr>
        </a:p>
      </dgm:t>
    </dgm:pt>
    <dgm:pt modelId="{92BA3216-A724-4845-9CB7-7F9F156BA09B}" type="parTrans" cxnId="{13100E13-814C-41D5-9983-363FA81542A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4D0FC7A7-3409-43D1-A517-A7AD7C36FB77}" type="sibTrans" cxnId="{13100E13-814C-41D5-9983-363FA81542A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9B72C28C-C753-439A-90DA-8C237EBC2D0F}" type="pres">
      <dgm:prSet presAssocID="{81B5D981-480E-40D2-8136-E01428CE133A}" presName="linear" presStyleCnt="0">
        <dgm:presLayoutVars>
          <dgm:dir/>
          <dgm:animLvl val="lvl"/>
          <dgm:resizeHandles val="exact"/>
        </dgm:presLayoutVars>
      </dgm:prSet>
      <dgm:spPr bwMode="auto"/>
    </dgm:pt>
    <dgm:pt modelId="{C33E306C-4D3D-49B5-B814-BF8D34558164}" type="pres">
      <dgm:prSet presAssocID="{F2FF1557-D1E2-44E9-A2A5-34E04FBFFB00}" presName="parentLin" presStyleCnt="0"/>
      <dgm:spPr bwMode="auto"/>
    </dgm:pt>
    <dgm:pt modelId="{55E20099-8D12-47A0-917C-D368D13A381A}" type="pres">
      <dgm:prSet presAssocID="{F2FF1557-D1E2-44E9-A2A5-34E04FBFFB00}" presName="parentLeftMargin" presStyleLbl="node1" presStyleIdx="0" presStyleCnt="2"/>
      <dgm:spPr bwMode="auto"/>
    </dgm:pt>
    <dgm:pt modelId="{941B02F2-66F2-4B17-AD98-1FEFF5BF8FE9}" type="pres">
      <dgm:prSet presAssocID="{F2FF1557-D1E2-44E9-A2A5-34E04FBFFB00}" presName="parentText" presStyleLbl="node1" presStyleIdx="0" presStyleCnt="2" custScaleY="65575">
        <dgm:presLayoutVars>
          <dgm:chMax val="0"/>
          <dgm:bulletEnabled val="1"/>
        </dgm:presLayoutVars>
      </dgm:prSet>
      <dgm:spPr bwMode="auto"/>
    </dgm:pt>
    <dgm:pt modelId="{C7D5C9DE-0C1D-45D9-B127-85D96F3D6034}" type="pres">
      <dgm:prSet presAssocID="{F2FF1557-D1E2-44E9-A2A5-34E04FBFFB00}" presName="negativeSpace" presStyleCnt="0"/>
      <dgm:spPr bwMode="auto"/>
    </dgm:pt>
    <dgm:pt modelId="{86E5075E-F795-4E7F-9AE8-E025AB9D0EE8}" type="pres">
      <dgm:prSet presAssocID="{F2FF1557-D1E2-44E9-A2A5-34E04FBFFB00}" presName="childText" presStyleLbl="conFgAcc1" presStyleIdx="0" presStyleCnt="2">
        <dgm:presLayoutVars>
          <dgm:bulletEnabled val="1"/>
        </dgm:presLayoutVars>
      </dgm:prSet>
      <dgm:spPr bwMode="auto"/>
    </dgm:pt>
    <dgm:pt modelId="{C901EF29-6773-41A7-8676-AAF8134DBB24}" type="pres">
      <dgm:prSet presAssocID="{F0A89F28-2171-4657-ADD8-B0B2ACB157EA}" presName="spaceBetweenRectangles" presStyleCnt="0"/>
      <dgm:spPr bwMode="auto"/>
    </dgm:pt>
    <dgm:pt modelId="{1D9E6A77-0BB3-4C20-86E2-0934E33AA5DB}" type="pres">
      <dgm:prSet presAssocID="{44F6EC94-5648-46E9-9B3E-F0FB51137325}" presName="parentLin" presStyleCnt="0"/>
      <dgm:spPr bwMode="auto"/>
    </dgm:pt>
    <dgm:pt modelId="{953293CC-7F5E-48AE-8EF7-5B85668D3760}" type="pres">
      <dgm:prSet presAssocID="{44F6EC94-5648-46E9-9B3E-F0FB51137325}" presName="parentLeftMargin" presStyleLbl="node1" presStyleIdx="0" presStyleCnt="2"/>
      <dgm:spPr bwMode="auto"/>
    </dgm:pt>
    <dgm:pt modelId="{45338D90-2BF9-4642-92E6-C114865DCFC1}" type="pres">
      <dgm:prSet presAssocID="{44F6EC94-5648-46E9-9B3E-F0FB51137325}" presName="parentText" presStyleLbl="node1" presStyleIdx="1" presStyleCnt="2" custScaleY="110603">
        <dgm:presLayoutVars>
          <dgm:chMax val="0"/>
          <dgm:bulletEnabled val="1"/>
        </dgm:presLayoutVars>
      </dgm:prSet>
      <dgm:spPr bwMode="auto"/>
    </dgm:pt>
    <dgm:pt modelId="{04D9BD36-D6B4-4DCE-838D-ED91BF3897B5}" type="pres">
      <dgm:prSet presAssocID="{44F6EC94-5648-46E9-9B3E-F0FB51137325}" presName="negativeSpace" presStyleCnt="0"/>
      <dgm:spPr bwMode="auto"/>
    </dgm:pt>
    <dgm:pt modelId="{63A00882-8F23-400A-9D3B-ADE77F087266}" type="pres">
      <dgm:prSet presAssocID="{44F6EC94-5648-46E9-9B3E-F0FB51137325}" presName="childText" presStyleLbl="conFgAcc1" presStyleIdx="1" presStyleCnt="2">
        <dgm:presLayoutVars>
          <dgm:bulletEnabled val="1"/>
        </dgm:presLayoutVars>
      </dgm:prSet>
      <dgm:spPr bwMode="auto"/>
    </dgm:pt>
  </dgm:ptLst>
  <dgm:cxnLst>
    <dgm:cxn modelId="{13100E13-814C-41D5-9983-363FA81542A8}" srcId="{81B5D981-480E-40D2-8136-E01428CE133A}" destId="{44F6EC94-5648-46E9-9B3E-F0FB51137325}" srcOrd="1" destOrd="0" parTransId="{92BA3216-A724-4845-9CB7-7F9F156BA09B}" sibTransId="{4D0FC7A7-3409-43D1-A517-A7AD7C36FB77}"/>
    <dgm:cxn modelId="{09BF7214-A936-4503-B974-76F153C4560C}" type="presOf" srcId="{F2FF1557-D1E2-44E9-A2A5-34E04FBFFB00}" destId="{941B02F2-66F2-4B17-AD98-1FEFF5BF8FE9}" srcOrd="1" destOrd="0" presId="urn:microsoft.com/office/officeart/2005/8/layout/list1"/>
    <dgm:cxn modelId="{90DD943B-BB64-44EC-A12D-DD5AECAE5432}" type="presOf" srcId="{44F6EC94-5648-46E9-9B3E-F0FB51137325}" destId="{953293CC-7F5E-48AE-8EF7-5B85668D3760}" srcOrd="0" destOrd="0" presId="urn:microsoft.com/office/officeart/2005/8/layout/list1"/>
    <dgm:cxn modelId="{87804C58-39C9-481D-975A-2BF1A11B5EF9}" type="presOf" srcId="{F2FF1557-D1E2-44E9-A2A5-34E04FBFFB00}" destId="{55E20099-8D12-47A0-917C-D368D13A381A}" srcOrd="0" destOrd="0" presId="urn:microsoft.com/office/officeart/2005/8/layout/list1"/>
    <dgm:cxn modelId="{39A54C85-E50D-4DBE-AD79-B8D7A193E440}" type="presOf" srcId="{81B5D981-480E-40D2-8136-E01428CE133A}" destId="{9B72C28C-C753-439A-90DA-8C237EBC2D0F}" srcOrd="0" destOrd="0" presId="urn:microsoft.com/office/officeart/2005/8/layout/list1"/>
    <dgm:cxn modelId="{266C0BE0-C7D1-43CB-B4C4-8986E05D4CA9}" srcId="{81B5D981-480E-40D2-8136-E01428CE133A}" destId="{F2FF1557-D1E2-44E9-A2A5-34E04FBFFB00}" srcOrd="0" destOrd="0" parTransId="{46544D76-921F-4891-B8F7-1E3B47E716D6}" sibTransId="{F0A89F28-2171-4657-ADD8-B0B2ACB157EA}"/>
    <dgm:cxn modelId="{6DE65CF0-F696-4B61-BF42-0786A3061358}" type="presOf" srcId="{44F6EC94-5648-46E9-9B3E-F0FB51137325}" destId="{45338D90-2BF9-4642-92E6-C114865DCFC1}" srcOrd="1" destOrd="0" presId="urn:microsoft.com/office/officeart/2005/8/layout/list1"/>
    <dgm:cxn modelId="{DD71BD26-32A6-40A3-8C1F-9B7DD895FEAA}" type="presParOf" srcId="{9B72C28C-C753-439A-90DA-8C237EBC2D0F}" destId="{C33E306C-4D3D-49B5-B814-BF8D34558164}" srcOrd="0" destOrd="0" presId="urn:microsoft.com/office/officeart/2005/8/layout/list1"/>
    <dgm:cxn modelId="{8529104A-7287-403A-BE89-3CFE716446D3}" type="presParOf" srcId="{C33E306C-4D3D-49B5-B814-BF8D34558164}" destId="{55E20099-8D12-47A0-917C-D368D13A381A}" srcOrd="0" destOrd="0" presId="urn:microsoft.com/office/officeart/2005/8/layout/list1"/>
    <dgm:cxn modelId="{163955D6-B31C-40EC-BE76-27D505DA2B91}" type="presParOf" srcId="{C33E306C-4D3D-49B5-B814-BF8D34558164}" destId="{941B02F2-66F2-4B17-AD98-1FEFF5BF8FE9}" srcOrd="1" destOrd="0" presId="urn:microsoft.com/office/officeart/2005/8/layout/list1"/>
    <dgm:cxn modelId="{8ADC23BA-76F7-4746-91DF-FC7AD304281C}" type="presParOf" srcId="{9B72C28C-C753-439A-90DA-8C237EBC2D0F}" destId="{C7D5C9DE-0C1D-45D9-B127-85D96F3D6034}" srcOrd="1" destOrd="0" presId="urn:microsoft.com/office/officeart/2005/8/layout/list1"/>
    <dgm:cxn modelId="{CC4FA3B0-649C-4FC4-B167-E0F6AC02F766}" type="presParOf" srcId="{9B72C28C-C753-439A-90DA-8C237EBC2D0F}" destId="{86E5075E-F795-4E7F-9AE8-E025AB9D0EE8}" srcOrd="2" destOrd="0" presId="urn:microsoft.com/office/officeart/2005/8/layout/list1"/>
    <dgm:cxn modelId="{72AE6A10-17AD-4571-B2F8-62DD5B60C7BA}" type="presParOf" srcId="{9B72C28C-C753-439A-90DA-8C237EBC2D0F}" destId="{C901EF29-6773-41A7-8676-AAF8134DBB24}" srcOrd="3" destOrd="0" presId="urn:microsoft.com/office/officeart/2005/8/layout/list1"/>
    <dgm:cxn modelId="{3DD898D1-C3C5-4A38-8FD7-55717BF35C4C}" type="presParOf" srcId="{9B72C28C-C753-439A-90DA-8C237EBC2D0F}" destId="{1D9E6A77-0BB3-4C20-86E2-0934E33AA5DB}" srcOrd="4" destOrd="0" presId="urn:microsoft.com/office/officeart/2005/8/layout/list1"/>
    <dgm:cxn modelId="{CF2E9DE7-913E-4165-9663-DBD79162AEE3}" type="presParOf" srcId="{1D9E6A77-0BB3-4C20-86E2-0934E33AA5DB}" destId="{953293CC-7F5E-48AE-8EF7-5B85668D3760}" srcOrd="0" destOrd="0" presId="urn:microsoft.com/office/officeart/2005/8/layout/list1"/>
    <dgm:cxn modelId="{F70AA09C-CF18-483E-A29F-E26FCBBE01EA}" type="presParOf" srcId="{1D9E6A77-0BB3-4C20-86E2-0934E33AA5DB}" destId="{45338D90-2BF9-4642-92E6-C114865DCFC1}" srcOrd="1" destOrd="0" presId="urn:microsoft.com/office/officeart/2005/8/layout/list1"/>
    <dgm:cxn modelId="{87852786-6CC0-44EB-9E2D-7AAB1A7F5992}" type="presParOf" srcId="{9B72C28C-C753-439A-90DA-8C237EBC2D0F}" destId="{04D9BD36-D6B4-4DCE-838D-ED91BF3897B5}" srcOrd="5" destOrd="0" presId="urn:microsoft.com/office/officeart/2005/8/layout/list1"/>
    <dgm:cxn modelId="{A6C13CCB-8B49-421F-9CDD-85CA56F4B90E}" type="presParOf" srcId="{9B72C28C-C753-439A-90DA-8C237EBC2D0F}" destId="{63A00882-8F23-400A-9D3B-ADE77F08726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5075E-F795-4E7F-9AE8-E025AB9D0EE8}">
      <dsp:nvSpPr>
        <dsp:cNvPr id="0" name=""/>
        <dsp:cNvSpPr/>
      </dsp:nvSpPr>
      <dsp:spPr bwMode="auto">
        <a:xfrm>
          <a:off x="0" y="321170"/>
          <a:ext cx="8128000" cy="156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941B02F2-66F2-4B17-AD98-1FEFF5BF8FE9}">
      <dsp:nvSpPr>
        <dsp:cNvPr id="0" name=""/>
        <dsp:cNvSpPr/>
      </dsp:nvSpPr>
      <dsp:spPr bwMode="auto">
        <a:xfrm>
          <a:off x="406400" y="36110"/>
          <a:ext cx="5689600" cy="1200179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0">
          <a:srgbClr val="000000"/>
        </a:lnRef>
        <a:fillRef idx="2">
          <a:srgbClr val="000000"/>
        </a:fillRef>
        <a:effectRef idx="1">
          <a:srgbClr val="000000"/>
        </a:effectRef>
        <a:fontRef idx="minor">
          <a:schemeClr val="dk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2800" b="1" kern="1200">
              <a:solidFill>
                <a:schemeClr val="tx1"/>
              </a:solidFill>
              <a:latin typeface="Arial"/>
              <a:ea typeface="+mn-ea"/>
              <a:cs typeface="Arial"/>
            </a:rPr>
            <a:t>Первичная конечная точка</a:t>
          </a:r>
          <a:endParaRPr kern="120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1400" b="0" kern="1200">
              <a:solidFill>
                <a:schemeClr val="tx1"/>
              </a:solidFill>
              <a:latin typeface="Arial"/>
              <a:ea typeface="+mn-ea"/>
              <a:cs typeface="Arial"/>
            </a:rPr>
            <a:t>Количество дней по выживаемости и отсутствию госпитализации в течение 90 дней</a:t>
          </a:r>
          <a:endParaRPr lang="en-US" sz="1400" b="0" kern="1200">
            <a:solidFill>
              <a:schemeClr val="tx1"/>
            </a:solidFill>
            <a:latin typeface="Arial"/>
            <a:ea typeface="+mn-ea"/>
            <a:cs typeface="Arial"/>
          </a:endParaRPr>
        </a:p>
      </dsp:txBody>
      <dsp:txXfrm>
        <a:off x="464988" y="94698"/>
        <a:ext cx="5572424" cy="1083003"/>
      </dsp:txXfrm>
    </dsp:sp>
    <dsp:sp modelId="{63A00882-8F23-400A-9D3B-ADE77F087266}">
      <dsp:nvSpPr>
        <dsp:cNvPr id="0" name=""/>
        <dsp:cNvSpPr/>
      </dsp:nvSpPr>
      <dsp:spPr bwMode="auto">
        <a:xfrm>
          <a:off x="0" y="3327550"/>
          <a:ext cx="8128000" cy="156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45338D90-2BF9-4642-92E6-C114865DCFC1}">
      <dsp:nvSpPr>
        <dsp:cNvPr id="0" name=""/>
        <dsp:cNvSpPr/>
      </dsp:nvSpPr>
      <dsp:spPr bwMode="auto">
        <a:xfrm>
          <a:off x="406400" y="2218370"/>
          <a:ext cx="5689600" cy="202430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0">
          <a:srgbClr val="000000"/>
        </a:lnRef>
        <a:fillRef idx="2">
          <a:srgbClr val="000000"/>
        </a:fillRef>
        <a:effectRef idx="1">
          <a:srgbClr val="000000"/>
        </a:effectRef>
        <a:fontRef idx="minor">
          <a:schemeClr val="dk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/>
          </a:pPr>
          <a:r>
            <a:rPr lang="ru-RU" sz="2800" b="1" kern="1200">
              <a:solidFill>
                <a:srgbClr val="3F4444"/>
              </a:solidFill>
              <a:latin typeface="Arial"/>
              <a:ea typeface="+mn-ea"/>
              <a:cs typeface="Arial"/>
            </a:rPr>
            <a:t>Ключевые вторичные конечные точки</a:t>
          </a:r>
          <a:endParaRPr kern="1200"/>
        </a:p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/>
          </a:pPr>
          <a:r>
            <a:rPr lang="ru-RU" sz="1400" b="0" kern="1200">
              <a:solidFill>
                <a:srgbClr val="3F4444"/>
              </a:solidFill>
              <a:latin typeface="Arial"/>
              <a:ea typeface="+mn-ea"/>
              <a:cs typeface="Arial"/>
            </a:rPr>
            <a:t>Общая смертность, длительность текущей госпитализации и качество жизни</a:t>
          </a:r>
          <a:endParaRPr lang="en-US" sz="1400" b="0" kern="1200">
            <a:solidFill>
              <a:srgbClr val="3F4444"/>
            </a:solidFill>
            <a:latin typeface="Arial"/>
            <a:ea typeface="+mn-ea"/>
            <a:cs typeface="Arial"/>
          </a:endParaRPr>
        </a:p>
      </dsp:txBody>
      <dsp:txXfrm>
        <a:off x="505218" y="2317188"/>
        <a:ext cx="5491964" cy="1826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/>
    <dgm:txPr/>
    <dgm:style>
      <a:lnRef idx="1">
        <a:srgbClr val="000000"/>
      </a:lnRef>
      <a:fillRef idx="2">
        <a:srgbClr val="000000"/>
      </a:fillRef>
      <a:effectRef idx="0">
        <a:srgbClr val="00000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rgbClr val="000000"/>
      </a:lnRef>
      <a:fillRef idx="2">
        <a:srgbClr val="000000"/>
      </a:fillRef>
      <a:effectRef idx="1">
        <a:srgbClr val="000000"/>
      </a:effectRef>
      <a:fontRef idx="minor"/>
    </dgm:style>
  </dgm:styleLbl>
  <dgm:styleLbl name="asst0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rgbClr val="000000"/>
      </a:lnRef>
      <a:fillRef idx="2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flat" dir="t"/>
    </dgm:scene3d>
    <dgm:sp3d/>
    <dgm:txPr/>
    <dgm:style>
      <a:lnRef idx="1">
        <a:srgbClr val="000000"/>
      </a:lnRef>
      <a:fillRef idx="2">
        <a:srgbClr val="000000"/>
      </a:fillRef>
      <a:effectRef idx="1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836471B-E7A6-4C22-A2AA-7478E2381A94}" type="datetimeFigureOut">
              <a:rPr lang="ru-RU"/>
              <a:t>31.03.2026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DCA7BAF-5C69-4DC7-9682-276545CD9CE6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RDQuZ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OAAAAAA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RDQuZ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BIbAAD4JQAAODEAABAAAAAmAAAACAAAAAEOAAAA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it-it"/>
            </a:pPr>
            <a:endParaRPr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RDQuZ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QDgAABAAAAAmAAAACAAAAAEOAAAAAAAA"/>
              </a:ext>
            </a:extLst>
          </p:cNvSpPr>
          <p:nvPr>
            <p:ph type="sldNum" sz="quarter" idx="12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/>
            </a:pPr>
            <a:fld id="{755A2884-CA98-0FDE-D6E2-3C8B66AC2069}" type="slidenum">
              <a:rPr lang="it-it" cap="none">
                <a:solidFill>
                  <a:srgbClr val="000000"/>
                </a:solidFill>
              </a:rPr>
              <a:t>1</a:t>
            </a:fld>
            <a:endParaRPr lang="it-it" cap="none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29E6BAE-B6CC-7F75-9836-009F348464B9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E24FB30-2FA0-1EAD-D9EB-779B7690B9EA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4B20CDC-73D3-0F6A-BBFB-F76E35A67D4A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31CB4C5-EBCB-96B7-2B2B-1F996CA15280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4DE1368-58A8-B7AA-D01C-DA96A29FD652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38EEBB9-DDAB-BA42-4063-56689F1D0FD6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F08345C-791C-DC86-2418-4CEE8905B149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47EC247-AE13-9B9E-621D-C3F87C8C90F3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B649FD2-5134-220E-DE5F-D67A4A240BA7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4ABB59-2BFC-4474-B68A-B39C057C576D}" type="slidenum">
              <a:rPr lang="ru-RU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22</a:t>
            </a:fld>
            <a:endParaRPr lang="ru-RU" sz="12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C431D70-7100-51A9-2A3C-00DC913C55B6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A89BBAE-65C1-157C-0486-19E2F54ACF96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6223A60-D432-BD12-7795-09FAEB5AE76E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0E93DAD-150D-5DF9-E082-92B4A2E6758B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4ABB59-2BFC-4474-B68A-B39C057C576D}" type="slidenum">
              <a:rPr lang="ru-RU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26</a:t>
            </a:fld>
            <a:endParaRPr lang="ru-RU" sz="12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A20B42A-7157-E7CA-F1C0-5B1283859286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F979C24-C1BB-840E-7892-60D974BFD330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1D06F7B-B2A3-6524-E6E4-65358A263490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DED5A56-1DEB-A3B1-6F2A-7695FBF1C3FD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4ABB59-2BFC-4474-B68A-B39C057C576D}" type="slidenum">
              <a:rPr lang="ru-RU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31</a:t>
            </a:fld>
            <a:endParaRPr lang="ru-RU" sz="12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D83993F-6867-37DD-C781-5B3DC841B646}" type="slidenum">
              <a:rPr/>
              <a:t>32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818DA6B-4791-1D62-5427-8E1EBB0D73A7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03BDAAD-5E32-06AA-BA5C-ED48F5F7BAD4}" type="slidenum">
              <a:rPr/>
              <a:t>33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ACD6A2D-26B0-F212-46D5-19E4A567BA8D}" type="slidenum">
              <a:rPr/>
              <a:t>35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D32C53E-0396-7121-1B97-7DB74257CF68}" type="slidenum">
              <a:rPr/>
              <a:t>36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D22E92-B1FF-DD8D-2703-C6F77059EE2D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4FC7FD6-A9C9-8189-0629-2CD097752885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BBF851F-414D-62F1-F062-80404FC1769F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E649AAA-AFB7-8DE0-7A45-89DEC9944570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0900" y="300038"/>
            <a:ext cx="5156200" cy="2900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857A81-DEF9-4B57-AC08-20326D7F815B}" type="slidenum">
              <a:rPr lang="en-GB" sz="8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Calibri"/>
                <a:ea typeface="+mn-ea"/>
                <a:cs typeface="+mn-cs"/>
              </a:rPr>
              <a:t>9</a:t>
            </a:fld>
            <a:endParaRPr lang="en-GB" sz="800" b="0" i="0" u="none" strike="noStrike" cap="none" spc="0">
              <a:ln>
                <a:noFill/>
              </a:ln>
              <a:solidFill>
                <a:srgbClr val="3F4444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8A829ED-FCB1-D418-74FB-6784A8F2090A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0.xml"/><Relationship Id="rId1" Type="http://schemas.openxmlformats.org/officeDocument/2006/relationships/customXml" Target="../../customXml/item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3220BA-2241-4249-B9B6-B3D0349B755E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C205E07-7FDA-4C50-B189-816241C654C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3220BA-2241-4249-B9B6-B3D0349B755E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C205E07-7FDA-4C50-B189-816241C654C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3220BA-2241-4249-B9B6-B3D0349B755E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C205E07-7FDA-4C50-B189-816241C654C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B1482-0112-4D1F-838F-AB3BC4A055EF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9E57D39-AD87-4841-94AF-9A71D526973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B1482-0112-4D1F-838F-AB3BC4A055EF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9E57D39-AD87-4841-94AF-9A71D526973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B1482-0112-4D1F-838F-AB3BC4A055EF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9E57D39-AD87-4841-94AF-9A71D526973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B1482-0112-4D1F-838F-AB3BC4A055EF}" type="datetimeFigureOut">
              <a:rPr lang="ru-RU"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9E57D39-AD87-4841-94AF-9A71D526973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B1482-0112-4D1F-838F-AB3BC4A055EF}" type="datetimeFigureOut">
              <a:rPr lang="ru-RU"/>
              <a:t>31.03.2026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9E57D39-AD87-4841-94AF-9A71D526973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B1482-0112-4D1F-838F-AB3BC4A055EF}" type="datetimeFigureOut">
              <a:rPr lang="ru-RU"/>
              <a:t>31.03.2026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9E57D39-AD87-4841-94AF-9A71D526973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B1482-0112-4D1F-838F-AB3BC4A055EF}" type="datetimeFigureOut">
              <a:rPr lang="ru-RU"/>
              <a:t>31.03.2026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9E57D39-AD87-4841-94AF-9A71D526973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B1482-0112-4D1F-838F-AB3BC4A055EF}" type="datetimeFigureOut">
              <a:rPr lang="ru-RU"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9E57D39-AD87-4841-94AF-9A71D526973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3220BA-2241-4249-B9B6-B3D0349B755E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C205E07-7FDA-4C50-B189-816241C654C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B1482-0112-4D1F-838F-AB3BC4A055EF}" type="datetimeFigureOut">
              <a:rPr lang="ru-RU"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9E57D39-AD87-4841-94AF-9A71D526973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B1482-0112-4D1F-838F-AB3BC4A055EF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9E57D39-AD87-4841-94AF-9A71D526973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B1482-0112-4D1F-838F-AB3BC4A055EF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9E57D39-AD87-4841-94AF-9A71D526973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 hasCustomPrompt="1"/>
          </p:nvPr>
        </p:nvSpPr>
        <p:spPr bwMode="auto">
          <a:xfrm>
            <a:off x="407988" y="1567815"/>
            <a:ext cx="11376024" cy="4608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460800" indent="-22860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0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11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 hasCustomPrompt="1"/>
          </p:nvPr>
        </p:nvSpPr>
        <p:spPr bwMode="auto">
          <a:xfrm>
            <a:off x="407988" y="1567815"/>
            <a:ext cx="11376024" cy="4608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460800" indent="-22860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0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11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4730B70-1106-43E9-865C-CBB636542619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5E713C-CACE-4EDE-A48B-AC40FCED96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4730B70-1106-43E9-865C-CBB636542619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5E713C-CACE-4EDE-A48B-AC40FCED96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4730B70-1106-43E9-865C-CBB636542619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5E713C-CACE-4EDE-A48B-AC40FCED96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4730B70-1106-43E9-865C-CBB636542619}" type="datetimeFigureOut">
              <a:rPr lang="ru-RU"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5E713C-CACE-4EDE-A48B-AC40FCED96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4730B70-1106-43E9-865C-CBB636542619}" type="datetimeFigureOut">
              <a:rPr lang="ru-RU"/>
              <a:t>31.03.2026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5E713C-CACE-4EDE-A48B-AC40FCED96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3220BA-2241-4249-B9B6-B3D0349B755E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C205E07-7FDA-4C50-B189-816241C654C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4730B70-1106-43E9-865C-CBB636542619}" type="datetimeFigureOut">
              <a:rPr lang="ru-RU"/>
              <a:t>31.03.2026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5E713C-CACE-4EDE-A48B-AC40FCED96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4730B70-1106-43E9-865C-CBB636542619}" type="datetimeFigureOut">
              <a:rPr lang="ru-RU"/>
              <a:t>31.03.2026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5E713C-CACE-4EDE-A48B-AC40FCED96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4730B70-1106-43E9-865C-CBB636542619}" type="datetimeFigureOut">
              <a:rPr lang="ru-RU"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5E713C-CACE-4EDE-A48B-AC40FCED96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4730B70-1106-43E9-865C-CBB636542619}" type="datetimeFigureOut">
              <a:rPr lang="ru-RU"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5E713C-CACE-4EDE-A48B-AC40FCED96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4730B70-1106-43E9-865C-CBB636542619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5E713C-CACE-4EDE-A48B-AC40FCED96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4730B70-1106-43E9-865C-CBB636542619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5E713C-CACE-4EDE-A48B-AC40FCED96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6525" y="349250"/>
            <a:ext cx="5143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c 11" descr="Back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115550" y="6176963"/>
            <a:ext cx="735013" cy="7350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 userDrawn="1"/>
        </p:nvSpPr>
        <p:spPr bwMode="auto">
          <a:xfrm>
            <a:off x="10510838" y="6316663"/>
            <a:ext cx="1444625" cy="4159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 Narrow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 Narrow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 Narrow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 Narrow"/>
              </a:defRPr>
            </a:lvl9pPr>
          </a:lstStyle>
          <a:p>
            <a:pPr algn="r">
              <a:defRPr/>
            </a:pPr>
            <a:r>
              <a:rPr lang="ru-RU" sz="1000" b="1">
                <a:solidFill>
                  <a:srgbClr val="515151"/>
                </a:solidFill>
                <a:latin typeface="Century Gothic"/>
                <a:ea typeface="Century Gothic"/>
                <a:cs typeface="Century Gothic"/>
              </a:rPr>
              <a:t>Вернуться к началу раздела</a:t>
            </a:r>
            <a:endParaRPr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612646" y="166252"/>
            <a:ext cx="10671048" cy="10241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rgbClr val="4C8CC7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612775" y="5802313"/>
            <a:ext cx="70151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5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accent1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9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10795631" cy="458323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9186111" y="170257"/>
            <a:ext cx="3011905" cy="469111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 bwMode="auto">
          <a:xfrm>
            <a:off x="11095450" y="323580"/>
            <a:ext cx="5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i="0">
                <a:solidFill>
                  <a:schemeClr val="bg1"/>
                </a:solidFill>
                <a:latin typeface="Arial Narrow"/>
                <a:cs typeface="Arial Narrow"/>
              </a:rPr>
              <a:t>ХСН</a:t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 bwMode="auto">
          <a:xfrm>
            <a:off x="6174989" y="1377628"/>
            <a:ext cx="5108707" cy="4425332"/>
          </a:xfrm>
        </p:spPr>
        <p:txBody>
          <a:bodyPr/>
          <a:lstStyle>
            <a:lvl1pPr>
              <a:buClr>
                <a:srgbClr val="8E3488"/>
              </a:buClr>
              <a:defRPr>
                <a:solidFill>
                  <a:srgbClr val="515151"/>
                </a:solidFill>
              </a:defRPr>
            </a:lvl1pPr>
            <a:lvl2pPr>
              <a:buClr>
                <a:srgbClr val="8E3488"/>
              </a:buClr>
              <a:defRPr>
                <a:solidFill>
                  <a:srgbClr val="515151"/>
                </a:solidFill>
              </a:defRPr>
            </a:lvl2pPr>
            <a:lvl3pPr>
              <a:buClr>
                <a:srgbClr val="8E3488"/>
              </a:buClr>
              <a:defRPr>
                <a:solidFill>
                  <a:srgbClr val="515151"/>
                </a:solidFill>
              </a:defRPr>
            </a:lvl3pPr>
            <a:lvl4pPr>
              <a:buClr>
                <a:srgbClr val="8E3488"/>
              </a:buClr>
              <a:defRPr>
                <a:solidFill>
                  <a:srgbClr val="515151"/>
                </a:solidFill>
              </a:defRPr>
            </a:lvl4pPr>
            <a:lvl5pPr>
              <a:buClr>
                <a:srgbClr val="8E3488"/>
              </a:buClr>
              <a:defRPr>
                <a:solidFill>
                  <a:srgbClr val="51515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612648" y="1377628"/>
            <a:ext cx="5108707" cy="4425332"/>
          </a:xfrm>
        </p:spPr>
        <p:txBody>
          <a:bodyPr/>
          <a:lstStyle>
            <a:lvl1pPr>
              <a:buClr>
                <a:srgbClr val="8E3488"/>
              </a:buClr>
              <a:defRPr>
                <a:solidFill>
                  <a:srgbClr val="515151"/>
                </a:solidFill>
              </a:defRPr>
            </a:lvl1pPr>
            <a:lvl2pPr>
              <a:buClr>
                <a:srgbClr val="8E3488"/>
              </a:buClr>
              <a:defRPr>
                <a:solidFill>
                  <a:srgbClr val="515151"/>
                </a:solidFill>
              </a:defRPr>
            </a:lvl2pPr>
            <a:lvl3pPr>
              <a:buClr>
                <a:srgbClr val="8E3488"/>
              </a:buClr>
              <a:defRPr>
                <a:solidFill>
                  <a:srgbClr val="515151"/>
                </a:solidFill>
              </a:defRPr>
            </a:lvl3pPr>
            <a:lvl4pPr>
              <a:buClr>
                <a:srgbClr val="8E3488"/>
              </a:buClr>
              <a:defRPr>
                <a:solidFill>
                  <a:srgbClr val="515151"/>
                </a:solidFill>
              </a:defRPr>
            </a:lvl4pPr>
            <a:lvl5pPr>
              <a:buClr>
                <a:srgbClr val="8E3488"/>
              </a:buClr>
              <a:defRPr>
                <a:solidFill>
                  <a:srgbClr val="51515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7" name="Title 6"/>
          <p:cNvSpPr>
            <a:spLocks noGrp="1"/>
          </p:cNvSpPr>
          <p:nvPr>
            <p:ph type="title"/>
          </p:nvPr>
        </p:nvSpPr>
        <p:spPr bwMode="auto">
          <a:xfrm>
            <a:off x="612648" y="164592"/>
            <a:ext cx="10671048" cy="1024128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4C8CC7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61364" y="6362290"/>
            <a:ext cx="707049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5227165-4DB2-F046-894A-A95CF54B22E1}" type="slidenum">
              <a:rPr lang="en-US"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ru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en-US"/>
              <a:t>8/29/2022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CC7432E5-F8E0-41AE-9A6B-AD730338B005}" type="slidenum">
              <a:rPr lang="en-US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57200" y="5852160"/>
            <a:ext cx="10058400" cy="1005840"/>
          </a:xfrm>
        </p:spPr>
        <p:txBody>
          <a:bodyPr rtlCol="0"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594" indent="0">
              <a:spcBef>
                <a:spcPts val="300"/>
              </a:spcBef>
              <a:buNone/>
              <a:defRPr sz="1000"/>
            </a:lvl2pPr>
            <a:lvl3pPr marL="457189" indent="0">
              <a:spcBef>
                <a:spcPts val="300"/>
              </a:spcBef>
              <a:buNone/>
              <a:defRPr sz="1000"/>
            </a:lvl3pPr>
            <a:lvl4pPr marL="685783" indent="0">
              <a:spcBef>
                <a:spcPts val="300"/>
              </a:spcBef>
              <a:buNone/>
              <a:defRPr sz="1000"/>
            </a:lvl4pPr>
            <a:lvl5pPr marL="914378" indent="0">
              <a:spcBef>
                <a:spcPts val="300"/>
              </a:spcBef>
              <a:buNone/>
              <a:defRPr sz="1000"/>
            </a:lvl5pPr>
          </a:lstStyle>
          <a:p>
            <a:pPr lvl="0">
              <a:defRPr/>
            </a:pPr>
            <a:r>
              <a:rPr lang="ru"/>
              <a:t>Reference(s)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3220BA-2241-4249-B9B6-B3D0349B755E}" type="datetimeFigureOut">
              <a:rPr lang="ru-RU"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C205E07-7FDA-4C50-B189-816241C654C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9005"/>
          </a:xfrm>
          <a:prstGeom prst="rect">
            <a:avLst/>
          </a:prstGeom>
        </p:spPr>
      </p:pic>
      <p:sp>
        <p:nvSpPr>
          <p:cNvPr id="30" name="Text Placeholder 2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25113" y="6423408"/>
            <a:ext cx="4363002" cy="30428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 b="0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ДИСКЛЕЙМЕР</a:t>
            </a:r>
            <a:endParaRPr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768542" y="6271266"/>
            <a:ext cx="1241479" cy="3042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4"/>
          <a:srcRect b="14561"/>
          <a:stretch/>
        </p:blipFill>
        <p:spPr bwMode="auto">
          <a:xfrm>
            <a:off x="10842635" y="222353"/>
            <a:ext cx="1167386" cy="609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rcRect r="3489"/>
          <a:stretch/>
        </p:blipFill>
        <p:spPr bwMode="auto">
          <a:xfrm>
            <a:off x="4037732" y="1174796"/>
            <a:ext cx="8220530" cy="4791248"/>
          </a:xfrm>
          <a:prstGeom prst="rect">
            <a:avLst/>
          </a:prstGeom>
        </p:spPr>
      </p:pic>
      <p:sp>
        <p:nvSpPr>
          <p:cNvPr id="12" name="Text Placeholder 2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25112" y="3913967"/>
            <a:ext cx="4363002" cy="71322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Имя спикера</a:t>
            </a:r>
            <a:endParaRPr/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5112" y="4644442"/>
            <a:ext cx="4363002" cy="1268028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Название доклада</a:t>
            </a:r>
            <a:br>
              <a:rPr lang="ru-RU"/>
            </a:br>
            <a:r>
              <a:rPr lang="ru-RU"/>
              <a:t>в одну или две строки</a:t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1" cy="68590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rcRect l="45656"/>
          <a:stretch/>
        </p:blipFill>
        <p:spPr bwMode="auto">
          <a:xfrm>
            <a:off x="5426014" y="472183"/>
            <a:ext cx="5963265" cy="6172441"/>
          </a:xfrm>
          <a:prstGeom prst="rect">
            <a:avLst/>
          </a:prstGeom>
        </p:spPr>
      </p:pic>
      <p:sp>
        <p:nvSpPr>
          <p:cNvPr id="30" name="Text Placeholder 2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25113" y="6423408"/>
            <a:ext cx="4363002" cy="30428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 b="0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ДИСКЛЕЙМЕР</a:t>
            </a:r>
            <a:endParaRPr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768542" y="6271266"/>
            <a:ext cx="1241479" cy="304284"/>
          </a:xfrm>
          <a:prstGeom prst="rect">
            <a:avLst/>
          </a:prstGeom>
        </p:spPr>
      </p:pic>
      <p:pic>
        <p:nvPicPr>
          <p:cNvPr id="11" name="Рисунок 23"/>
          <p:cNvPicPr>
            <a:picLocks noChangeAspect="1"/>
          </p:cNvPicPr>
          <p:nvPr userDrawn="1"/>
        </p:nvPicPr>
        <p:blipFill>
          <a:blip r:embed="rId5"/>
          <a:srcRect b="14561"/>
          <a:stretch/>
        </p:blipFill>
        <p:spPr bwMode="auto">
          <a:xfrm>
            <a:off x="10842635" y="222353"/>
            <a:ext cx="1167386" cy="609381"/>
          </a:xfrm>
          <a:prstGeom prst="rect">
            <a:avLst/>
          </a:prstGeom>
        </p:spPr>
      </p:pic>
      <p:sp>
        <p:nvSpPr>
          <p:cNvPr id="12" name="Text Placeholder 2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25112" y="3913967"/>
            <a:ext cx="4363002" cy="71322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Имя спикера</a:t>
            </a:r>
            <a:endParaRPr/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5112" y="4644442"/>
            <a:ext cx="4363002" cy="1268028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Название доклада</a:t>
            </a:r>
            <a:br>
              <a:rPr lang="ru-RU"/>
            </a:br>
            <a:r>
              <a:rPr lang="ru-RU"/>
              <a:t>в одну или две строки</a:t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9005"/>
          </a:xfrm>
          <a:prstGeom prst="rect">
            <a:avLst/>
          </a:prstGeom>
        </p:spPr>
      </p:pic>
      <p:sp>
        <p:nvSpPr>
          <p:cNvPr id="16" name="Text Placeholder 2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25113" y="6423408"/>
            <a:ext cx="4363002" cy="30428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 b="0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ДИСКЛЕЙМЕР</a:t>
            </a:r>
            <a:endParaRPr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768542" y="6271266"/>
            <a:ext cx="1241479" cy="304284"/>
          </a:xfrm>
          <a:prstGeom prst="rect">
            <a:avLst/>
          </a:prstGeom>
        </p:spPr>
      </p:pic>
      <p:pic>
        <p:nvPicPr>
          <p:cNvPr id="9" name="Рисунок 23"/>
          <p:cNvPicPr>
            <a:picLocks noChangeAspect="1"/>
          </p:cNvPicPr>
          <p:nvPr userDrawn="1"/>
        </p:nvPicPr>
        <p:blipFill>
          <a:blip r:embed="rId4"/>
          <a:srcRect b="14561"/>
          <a:stretch/>
        </p:blipFill>
        <p:spPr bwMode="auto">
          <a:xfrm>
            <a:off x="10842635" y="222353"/>
            <a:ext cx="1167386" cy="609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rcRect r="11236"/>
          <a:stretch/>
        </p:blipFill>
        <p:spPr bwMode="auto">
          <a:xfrm>
            <a:off x="4509129" y="1136969"/>
            <a:ext cx="7741207" cy="4905616"/>
          </a:xfrm>
          <a:prstGeom prst="rect">
            <a:avLst/>
          </a:prstGeom>
        </p:spPr>
      </p:pic>
      <p:sp>
        <p:nvSpPr>
          <p:cNvPr id="11" name="Text Placeholder 2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25112" y="3913967"/>
            <a:ext cx="4363002" cy="71322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Имя спикера</a:t>
            </a:r>
            <a:endParaRPr/>
          </a:p>
        </p:txBody>
      </p:sp>
      <p:sp>
        <p:nvSpPr>
          <p:cNvPr id="12" name="Text Placeholder 2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5112" y="4644442"/>
            <a:ext cx="4363002" cy="1268028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Название доклада</a:t>
            </a:r>
            <a:br>
              <a:rPr lang="ru-RU"/>
            </a:br>
            <a:r>
              <a:rPr lang="ru-RU"/>
              <a:t>в одну или две строки</a:t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9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rcRect l="44441"/>
          <a:stretch/>
        </p:blipFill>
        <p:spPr bwMode="auto">
          <a:xfrm>
            <a:off x="6556075" y="807136"/>
            <a:ext cx="5635925" cy="5706070"/>
          </a:xfrm>
          <a:prstGeom prst="rect">
            <a:avLst/>
          </a:prstGeom>
        </p:spPr>
      </p:pic>
      <p:sp>
        <p:nvSpPr>
          <p:cNvPr id="16" name="Text Placeholder 2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25113" y="6423408"/>
            <a:ext cx="4363002" cy="30428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 b="0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ДИСКЛЕЙМЕР</a:t>
            </a:r>
            <a:endParaRPr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768542" y="6271266"/>
            <a:ext cx="1241479" cy="304284"/>
          </a:xfrm>
          <a:prstGeom prst="rect">
            <a:avLst/>
          </a:prstGeom>
        </p:spPr>
      </p:pic>
      <p:pic>
        <p:nvPicPr>
          <p:cNvPr id="10" name="Рисунок 23"/>
          <p:cNvPicPr>
            <a:picLocks noChangeAspect="1"/>
          </p:cNvPicPr>
          <p:nvPr userDrawn="1"/>
        </p:nvPicPr>
        <p:blipFill>
          <a:blip r:embed="rId5"/>
          <a:srcRect b="14561"/>
          <a:stretch/>
        </p:blipFill>
        <p:spPr bwMode="auto">
          <a:xfrm>
            <a:off x="10842635" y="222353"/>
            <a:ext cx="1167386" cy="609381"/>
          </a:xfrm>
          <a:prstGeom prst="rect">
            <a:avLst/>
          </a:prstGeom>
        </p:spPr>
      </p:pic>
      <p:sp>
        <p:nvSpPr>
          <p:cNvPr id="17" name="Text Placeholder 2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25112" y="3913967"/>
            <a:ext cx="4363002" cy="71322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Имя спикера</a:t>
            </a:r>
            <a:endParaRPr/>
          </a:p>
        </p:txBody>
      </p:sp>
      <p:sp>
        <p:nvSpPr>
          <p:cNvPr id="19" name="Text Placeholder 2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5112" y="4644442"/>
            <a:ext cx="4363002" cy="1268028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Название доклада</a:t>
            </a:r>
            <a:br>
              <a:rPr lang="ru-RU"/>
            </a:br>
            <a:r>
              <a:rPr lang="ru-RU"/>
              <a:t>в одну или две строки</a:t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2810"/>
            <a:ext cx="12192000" cy="6859005"/>
          </a:xfrm>
          <a:prstGeom prst="rect">
            <a:avLst/>
          </a:prstGeom>
        </p:spPr>
      </p:pic>
      <p:sp>
        <p:nvSpPr>
          <p:cNvPr id="10" name="Text Placeholder 2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25112" y="2866231"/>
            <a:ext cx="6256338" cy="1125538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Слайд-разделитель </a:t>
            </a:r>
            <a:br>
              <a:rPr lang="ru-RU"/>
            </a:br>
            <a:r>
              <a:rPr lang="ru-RU"/>
              <a:t>с названием темы</a:t>
            </a:r>
            <a:endParaRPr/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25113" y="6423408"/>
            <a:ext cx="4363002" cy="30428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 b="0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ДИСКЛЕЙМЕР</a:t>
            </a:r>
            <a:endParaRPr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768542" y="6271266"/>
            <a:ext cx="1241479" cy="304284"/>
          </a:xfrm>
          <a:prstGeom prst="rect">
            <a:avLst/>
          </a:prstGeom>
        </p:spPr>
      </p:pic>
      <p:pic>
        <p:nvPicPr>
          <p:cNvPr id="7" name="Рисунок 2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768542" y="6271266"/>
            <a:ext cx="1241479" cy="304284"/>
          </a:xfrm>
          <a:prstGeom prst="rect">
            <a:avLst/>
          </a:prstGeom>
        </p:spPr>
      </p:pic>
      <p:pic>
        <p:nvPicPr>
          <p:cNvPr id="8" name="Рисунок 23"/>
          <p:cNvPicPr>
            <a:picLocks noChangeAspect="1"/>
          </p:cNvPicPr>
          <p:nvPr userDrawn="1"/>
        </p:nvPicPr>
        <p:blipFill>
          <a:blip r:embed="rId4"/>
          <a:srcRect b="14561"/>
          <a:stretch/>
        </p:blipFill>
        <p:spPr bwMode="auto">
          <a:xfrm>
            <a:off x="10842635" y="222353"/>
            <a:ext cx="1167386" cy="609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3816"/>
            <a:ext cx="12192000" cy="6859005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25112" y="2866231"/>
            <a:ext cx="6256338" cy="1125538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Слайд-разделитель </a:t>
            </a:r>
            <a:br>
              <a:rPr lang="ru-RU"/>
            </a:br>
            <a:r>
              <a:rPr lang="ru-RU"/>
              <a:t>с названием темы</a:t>
            </a:r>
            <a:endParaRPr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25113" y="6423408"/>
            <a:ext cx="4363002" cy="30428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 b="0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ДИСКЛЕЙМЕР</a:t>
            </a:r>
            <a:endParaRPr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768542" y="6271266"/>
            <a:ext cx="1241479" cy="304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047875" y="807136"/>
            <a:ext cx="10144125" cy="5706070"/>
          </a:xfrm>
          <a:prstGeom prst="rect">
            <a:avLst/>
          </a:prstGeom>
        </p:spPr>
      </p:pic>
      <p:pic>
        <p:nvPicPr>
          <p:cNvPr id="10" name="Рисунок 2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768542" y="6271266"/>
            <a:ext cx="1241479" cy="304284"/>
          </a:xfrm>
          <a:prstGeom prst="rect">
            <a:avLst/>
          </a:prstGeom>
        </p:spPr>
      </p:pic>
      <p:pic>
        <p:nvPicPr>
          <p:cNvPr id="12" name="Рисунок 23"/>
          <p:cNvPicPr>
            <a:picLocks noChangeAspect="1"/>
          </p:cNvPicPr>
          <p:nvPr userDrawn="1"/>
        </p:nvPicPr>
        <p:blipFill>
          <a:blip r:embed="rId5"/>
          <a:srcRect b="14561"/>
          <a:stretch/>
        </p:blipFill>
        <p:spPr bwMode="auto">
          <a:xfrm>
            <a:off x="10842635" y="222353"/>
            <a:ext cx="1167386" cy="609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0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2810"/>
            <a:ext cx="12192000" cy="6859005"/>
          </a:xfrm>
          <a:prstGeom prst="rect">
            <a:avLst/>
          </a:prstGeom>
        </p:spPr>
      </p:pic>
      <p:sp>
        <p:nvSpPr>
          <p:cNvPr id="10" name="Text Placeholder 2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25112" y="2866231"/>
            <a:ext cx="5770888" cy="1125538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Слайд-разделитель </a:t>
            </a:r>
            <a:br>
              <a:rPr lang="ru-RU"/>
            </a:br>
            <a:r>
              <a:rPr lang="ru-RU"/>
              <a:t>с названием темы</a:t>
            </a:r>
            <a:endParaRPr/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25113" y="6423408"/>
            <a:ext cx="4363002" cy="30428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 b="0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ДИСКЛЕЙМЕР</a:t>
            </a:r>
            <a:endParaRPr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768542" y="6271266"/>
            <a:ext cx="1241479" cy="304284"/>
          </a:xfrm>
          <a:prstGeom prst="rect">
            <a:avLst/>
          </a:prstGeom>
        </p:spPr>
      </p:pic>
      <p:pic>
        <p:nvPicPr>
          <p:cNvPr id="7" name="Рисунок 2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768542" y="6271266"/>
            <a:ext cx="1241479" cy="304284"/>
          </a:xfrm>
          <a:prstGeom prst="rect">
            <a:avLst/>
          </a:prstGeom>
        </p:spPr>
      </p:pic>
      <p:pic>
        <p:nvPicPr>
          <p:cNvPr id="8" name="Рисунок 23"/>
          <p:cNvPicPr>
            <a:picLocks noChangeAspect="1"/>
          </p:cNvPicPr>
          <p:nvPr userDrawn="1"/>
        </p:nvPicPr>
        <p:blipFill>
          <a:blip r:embed="rId4"/>
          <a:srcRect b="14561"/>
          <a:stretch/>
        </p:blipFill>
        <p:spPr bwMode="auto">
          <a:xfrm>
            <a:off x="10842635" y="222353"/>
            <a:ext cx="1167386" cy="609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rcRect l="45656"/>
          <a:stretch/>
        </p:blipFill>
        <p:spPr bwMode="auto">
          <a:xfrm>
            <a:off x="6252484" y="1051277"/>
            <a:ext cx="4877642" cy="50487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2810"/>
            <a:ext cx="12192000" cy="6859005"/>
          </a:xfrm>
          <a:prstGeom prst="rect">
            <a:avLst/>
          </a:prstGeom>
        </p:spPr>
      </p:pic>
      <p:sp>
        <p:nvSpPr>
          <p:cNvPr id="14" name="Text Placeholder 2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25113" y="6423408"/>
            <a:ext cx="4363002" cy="30428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 b="0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ДИСКЛЕЙМЕР</a:t>
            </a:r>
            <a:endParaRPr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768542" y="6271266"/>
            <a:ext cx="1241479" cy="304284"/>
          </a:xfrm>
          <a:prstGeom prst="rect">
            <a:avLst/>
          </a:prstGeom>
        </p:spPr>
      </p:pic>
      <p:pic>
        <p:nvPicPr>
          <p:cNvPr id="7" name="Рисунок 2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768542" y="6271266"/>
            <a:ext cx="1241479" cy="304284"/>
          </a:xfrm>
          <a:prstGeom prst="rect">
            <a:avLst/>
          </a:prstGeom>
        </p:spPr>
      </p:pic>
      <p:pic>
        <p:nvPicPr>
          <p:cNvPr id="8" name="Рисунок 23"/>
          <p:cNvPicPr>
            <a:picLocks noChangeAspect="1"/>
          </p:cNvPicPr>
          <p:nvPr userDrawn="1"/>
        </p:nvPicPr>
        <p:blipFill>
          <a:blip r:embed="rId4"/>
          <a:srcRect b="14561"/>
          <a:stretch/>
        </p:blipFill>
        <p:spPr bwMode="auto">
          <a:xfrm>
            <a:off x="10842635" y="222353"/>
            <a:ext cx="1167386" cy="609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rcRect r="11236"/>
          <a:stretch/>
        </p:blipFill>
        <p:spPr bwMode="auto">
          <a:xfrm>
            <a:off x="1231091" y="976192"/>
            <a:ext cx="7741207" cy="49056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2810"/>
            <a:ext cx="12192000" cy="6859005"/>
          </a:xfrm>
          <a:prstGeom prst="rect">
            <a:avLst/>
          </a:prstGeom>
        </p:spPr>
      </p:pic>
      <p:sp>
        <p:nvSpPr>
          <p:cNvPr id="14" name="Text Placeholder 2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25113" y="6423408"/>
            <a:ext cx="4363002" cy="30428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 b="0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ДИСКЛЕЙМЕР</a:t>
            </a:r>
            <a:endParaRPr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768542" y="6271266"/>
            <a:ext cx="1241479" cy="304284"/>
          </a:xfrm>
          <a:prstGeom prst="rect">
            <a:avLst/>
          </a:prstGeom>
        </p:spPr>
      </p:pic>
      <p:pic>
        <p:nvPicPr>
          <p:cNvPr id="7" name="Рисунок 2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768542" y="6271266"/>
            <a:ext cx="1241479" cy="304284"/>
          </a:xfrm>
          <a:prstGeom prst="rect">
            <a:avLst/>
          </a:prstGeom>
        </p:spPr>
      </p:pic>
      <p:pic>
        <p:nvPicPr>
          <p:cNvPr id="8" name="Рисунок 23"/>
          <p:cNvPicPr>
            <a:picLocks noChangeAspect="1"/>
          </p:cNvPicPr>
          <p:nvPr userDrawn="1"/>
        </p:nvPicPr>
        <p:blipFill>
          <a:blip r:embed="rId4"/>
          <a:srcRect b="14561"/>
          <a:stretch/>
        </p:blipFill>
        <p:spPr bwMode="auto">
          <a:xfrm>
            <a:off x="10842635" y="222353"/>
            <a:ext cx="1167386" cy="609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rcRect r="11236"/>
          <a:stretch/>
        </p:blipFill>
        <p:spPr bwMode="auto">
          <a:xfrm>
            <a:off x="251699" y="1820877"/>
            <a:ext cx="5075331" cy="3216246"/>
          </a:xfrm>
          <a:prstGeom prst="rect">
            <a:avLst/>
          </a:prstGeom>
        </p:spPr>
      </p:pic>
      <p:sp>
        <p:nvSpPr>
          <p:cNvPr id="11" name="Text Placeholder 2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08567" y="3132386"/>
            <a:ext cx="6256338" cy="1125538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Myriad Pr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Слайд-разделитель </a:t>
            </a:r>
            <a:br>
              <a:rPr lang="ru-RU"/>
            </a:br>
            <a:r>
              <a:rPr lang="ru-RU"/>
              <a:t>с названием темы</a:t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591127" y="6301673"/>
            <a:ext cx="9956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  <p:pic>
        <p:nvPicPr>
          <p:cNvPr id="7" name="Picture 16"/>
          <p:cNvPicPr>
            <a:picLocks noChangeAspect="1"/>
          </p:cNvPicPr>
          <p:nvPr userDrawn="1"/>
        </p:nvPicPr>
        <p:blipFill>
          <a:blip r:embed="rId2"/>
          <a:srcRect b="21379"/>
          <a:stretch/>
        </p:blipFill>
        <p:spPr bwMode="auto">
          <a:xfrm>
            <a:off x="10750531" y="243787"/>
            <a:ext cx="1351594" cy="5607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rcRect l="1" t="53078" r="39228" b="35145"/>
          <a:stretch/>
        </p:blipFill>
        <p:spPr bwMode="auto">
          <a:xfrm>
            <a:off x="1377590" y="5678905"/>
            <a:ext cx="10814410" cy="11790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3220BA-2241-4249-B9B6-B3D0349B755E}" type="datetimeFigureOut">
              <a:rPr lang="ru-RU"/>
              <a:t>31.03.2026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C205E07-7FDA-4C50-B189-816241C654C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3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591127" y="6301673"/>
            <a:ext cx="9956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  <p:pic>
        <p:nvPicPr>
          <p:cNvPr id="11" name="Picture 16"/>
          <p:cNvPicPr>
            <a:picLocks noChangeAspect="1"/>
          </p:cNvPicPr>
          <p:nvPr userDrawn="1"/>
        </p:nvPicPr>
        <p:blipFill>
          <a:blip r:embed="rId2"/>
          <a:srcRect b="17405"/>
          <a:stretch/>
        </p:blipFill>
        <p:spPr bwMode="auto">
          <a:xfrm>
            <a:off x="10750531" y="5945057"/>
            <a:ext cx="1351594" cy="589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311847" y="86234"/>
            <a:ext cx="3007582" cy="1691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rcRect l="1" t="53078" r="39228" b="35145"/>
          <a:stretch/>
        </p:blipFill>
        <p:spPr bwMode="auto">
          <a:xfrm>
            <a:off x="0" y="5678905"/>
            <a:ext cx="10814410" cy="11790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4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591127" y="6301673"/>
            <a:ext cx="9956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rcRect l="2" t="53078" r="47671" b="35145"/>
          <a:stretch/>
        </p:blipFill>
        <p:spPr bwMode="auto">
          <a:xfrm>
            <a:off x="1381471" y="144360"/>
            <a:ext cx="9311910" cy="1179096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3"/>
          <a:srcRect b="23269"/>
          <a:stretch/>
        </p:blipFill>
        <p:spPr bwMode="auto">
          <a:xfrm>
            <a:off x="10750531" y="388060"/>
            <a:ext cx="1351594" cy="5472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6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591127" y="6301673"/>
            <a:ext cx="9956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  <p:pic>
        <p:nvPicPr>
          <p:cNvPr id="10" name="Picture 16"/>
          <p:cNvPicPr>
            <a:picLocks noChangeAspect="1"/>
          </p:cNvPicPr>
          <p:nvPr userDrawn="1"/>
        </p:nvPicPr>
        <p:blipFill>
          <a:blip r:embed="rId2"/>
          <a:srcRect b="23269"/>
          <a:stretch/>
        </p:blipFill>
        <p:spPr bwMode="auto">
          <a:xfrm>
            <a:off x="10750531" y="388060"/>
            <a:ext cx="1351594" cy="547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333463" y="5174894"/>
            <a:ext cx="3007582" cy="1691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rcRect l="2" t="53078" r="47671" b="35145"/>
          <a:stretch/>
        </p:blipFill>
        <p:spPr bwMode="auto">
          <a:xfrm>
            <a:off x="1381471" y="144360"/>
            <a:ext cx="9311910" cy="11790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5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591127" y="6301673"/>
            <a:ext cx="9956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rcRect l="1" t="53078" r="39228" b="35145"/>
          <a:stretch/>
        </p:blipFill>
        <p:spPr bwMode="auto">
          <a:xfrm>
            <a:off x="3876674" y="5951379"/>
            <a:ext cx="8315325" cy="906620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3"/>
          <a:srcRect b="23269"/>
          <a:stretch/>
        </p:blipFill>
        <p:spPr bwMode="auto">
          <a:xfrm>
            <a:off x="10750531" y="388060"/>
            <a:ext cx="1351594" cy="5472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8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91128" y="1825625"/>
            <a:ext cx="4670985" cy="403669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591127" y="6301673"/>
            <a:ext cx="9956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rcRect l="1" t="53078" r="39228" b="35145"/>
          <a:stretch/>
        </p:blipFill>
        <p:spPr bwMode="auto">
          <a:xfrm>
            <a:off x="3876674" y="5951379"/>
            <a:ext cx="8315325" cy="906620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3"/>
          <a:srcRect b="23269"/>
          <a:stretch/>
        </p:blipFill>
        <p:spPr bwMode="auto">
          <a:xfrm>
            <a:off x="10750531" y="388060"/>
            <a:ext cx="1351594" cy="547267"/>
          </a:xfrm>
          <a:prstGeom prst="rect">
            <a:avLst/>
          </a:prstGeom>
        </p:spPr>
      </p:pic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 bwMode="auto">
          <a:xfrm>
            <a:off x="5486400" y="1825625"/>
            <a:ext cx="6392863" cy="4037013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7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591127" y="6301673"/>
            <a:ext cx="9956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RDQuZ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endParaRPr lang="ru-ru" cap="none"/>
          </a:p>
        </p:txBody>
      </p:sp>
      <p:sp>
        <p:nvSpPr>
          <p:cNvPr id="3" name="Footer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RDQuZ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 lang="ru-ru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RDQuZ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E910F8D-C3F3-C4F9-BD29-35AC41674B60}" type="slidenum">
              <a:rPr lang="ru-ru" cap="none"/>
              <a:t>‹#›</a:t>
            </a:fld>
            <a:endParaRPr lang="ru-ru" cap="none"/>
          </a:p>
        </p:txBody>
      </p:sp>
    </p:spTree>
    <p:extLst>
      <p:ext uri="{BB962C8B-B14F-4D97-AF65-F5344CB8AC3E}">
        <p14:creationId xmlns:p14="http://schemas.microsoft.com/office/powerpoint/2010/main" val="225321997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07987" y="1486304"/>
            <a:ext cx="5185093" cy="2649135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6188475" y="0"/>
            <a:ext cx="6004761" cy="6865200"/>
          </a:xfrm>
          <a:custGeom>
            <a:avLst/>
            <a:gdLst>
              <a:gd name="connsiteX0" fmla="*/ 1547827 w 6004761"/>
              <a:gd name="connsiteY0" fmla="*/ 0 h 6864096"/>
              <a:gd name="connsiteX1" fmla="*/ 6004760 w 6004761"/>
              <a:gd name="connsiteY1" fmla="*/ 0 h 6864096"/>
              <a:gd name="connsiteX2" fmla="*/ 6004761 w 6004761"/>
              <a:gd name="connsiteY2" fmla="*/ 6864096 h 6864096"/>
              <a:gd name="connsiteX3" fmla="*/ 1554450 w 6004761"/>
              <a:gd name="connsiteY3" fmla="*/ 6864096 h 6864096"/>
              <a:gd name="connsiteX4" fmla="*/ 1379124 w 6004761"/>
              <a:gd name="connsiteY4" fmla="*/ 6702826 h 6864096"/>
              <a:gd name="connsiteX5" fmla="*/ 0 w 6004761"/>
              <a:gd name="connsiteY5" fmla="*/ 3429001 h 6864096"/>
              <a:gd name="connsiteX6" fmla="*/ 1379124 w 6004761"/>
              <a:gd name="connsiteY6" fmla="*/ 155178 h 6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4761" h="6864096" extrusionOk="0">
                <a:moveTo>
                  <a:pt x="1547827" y="0"/>
                </a:moveTo>
                <a:lnTo>
                  <a:pt x="6004760" y="0"/>
                </a:lnTo>
                <a:lnTo>
                  <a:pt x="6004761" y="6864096"/>
                </a:lnTo>
                <a:lnTo>
                  <a:pt x="1554450" y="6864096"/>
                </a:lnTo>
                <a:lnTo>
                  <a:pt x="1379124" y="6702826"/>
                </a:lnTo>
                <a:cubicBezTo>
                  <a:pt x="528239" y="5871990"/>
                  <a:pt x="0" y="4712184"/>
                  <a:pt x="0" y="3429001"/>
                </a:cubicBezTo>
                <a:cubicBezTo>
                  <a:pt x="0" y="2145819"/>
                  <a:pt x="528239" y="986013"/>
                  <a:pt x="1379124" y="15517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429768" bIns="649224"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  <a:endParaRPr/>
          </a:p>
        </p:txBody>
      </p:sp>
      <p:pic>
        <p:nvPicPr>
          <p:cNvPr id="7" name="Picture 2" descr="Image result for ASTRAZENECA LOGO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412276" y="576767"/>
            <a:ext cx="2405987" cy="651957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407988" y="4328932"/>
            <a:ext cx="5184775" cy="120376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add subtitle / presenter name</a:t>
            </a:r>
            <a:endParaRPr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342900" y="404813"/>
            <a:ext cx="2794000" cy="9204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  <a:defRPr/>
            </a:pPr>
            <a:endParaRPr lang="en-US" sz="2400"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auto">
          <a:xfrm>
            <a:off x="407987" y="5887668"/>
            <a:ext cx="1279358" cy="309145"/>
          </a:xfrm>
        </p:spPr>
        <p:txBody>
          <a:bodyPr lIns="0"/>
          <a:lstStyle>
            <a:lvl1pPr algn="l"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" name="Freeform: Shape 14"/>
          <p:cNvSpPr/>
          <p:nvPr userDrawn="1"/>
        </p:nvSpPr>
        <p:spPr bwMode="auto">
          <a:xfrm>
            <a:off x="-2087955" y="1"/>
            <a:ext cx="2064161" cy="6858000"/>
          </a:xfrm>
          <a:custGeom>
            <a:avLst/>
            <a:gdLst>
              <a:gd name="connsiteX0" fmla="*/ 0 w 2064161"/>
              <a:gd name="connsiteY0" fmla="*/ 0 h 6858000"/>
              <a:gd name="connsiteX1" fmla="*/ 2002971 w 2064161"/>
              <a:gd name="connsiteY1" fmla="*/ 0 h 6858000"/>
              <a:gd name="connsiteX2" fmla="*/ 2002971 w 2064161"/>
              <a:gd name="connsiteY2" fmla="*/ 6447122 h 6858000"/>
              <a:gd name="connsiteX3" fmla="*/ 2064161 w 2064161"/>
              <a:gd name="connsiteY3" fmla="*/ 6538118 h 6858000"/>
              <a:gd name="connsiteX4" fmla="*/ 2002971 w 2064161"/>
              <a:gd name="connsiteY4" fmla="*/ 6629114 h 6858000"/>
              <a:gd name="connsiteX5" fmla="*/ 2002971 w 2064161"/>
              <a:gd name="connsiteY5" fmla="*/ 6858000 h 6858000"/>
              <a:gd name="connsiteX6" fmla="*/ 0 w 206416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161" h="6858000" extrusionOk="0">
                <a:moveTo>
                  <a:pt x="0" y="0"/>
                </a:moveTo>
                <a:lnTo>
                  <a:pt x="2002971" y="0"/>
                </a:lnTo>
                <a:lnTo>
                  <a:pt x="2002971" y="6447122"/>
                </a:lnTo>
                <a:lnTo>
                  <a:pt x="2064161" y="6538118"/>
                </a:lnTo>
                <a:lnTo>
                  <a:pt x="2002971" y="6629114"/>
                </a:lnTo>
                <a:lnTo>
                  <a:pt x="200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Ins="144000" bIns="216000" rtlCol="0" anchor="b" anchorCtr="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1400">
                <a:solidFill>
                  <a:schemeClr val="tx1"/>
                </a:solidFill>
              </a:rPr>
              <a:t>Please ensure you have added the correct confidentiality statement. </a:t>
            </a:r>
            <a:endParaRPr/>
          </a:p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1400">
                <a:solidFill>
                  <a:schemeClr val="tx1"/>
                </a:solidFill>
              </a:rPr>
              <a:t>Type the correct statement: </a:t>
            </a:r>
            <a:br>
              <a:rPr lang="en-GB" sz="1400">
                <a:solidFill>
                  <a:schemeClr val="accent1"/>
                </a:solidFill>
              </a:rPr>
            </a:br>
            <a:r>
              <a:rPr lang="en-GB" sz="1400">
                <a:solidFill>
                  <a:schemeClr val="accent1"/>
                </a:solidFill>
              </a:rPr>
              <a:t>‘</a:t>
            </a:r>
            <a:r>
              <a:rPr lang="en-GB" sz="1400" b="1" i="1">
                <a:solidFill>
                  <a:schemeClr val="accent1"/>
                </a:solidFill>
              </a:rPr>
              <a:t>Company Restricted’ </a:t>
            </a:r>
            <a:r>
              <a:rPr lang="en-GB" sz="1400" b="0">
                <a:solidFill>
                  <a:schemeClr val="tx1"/>
                </a:solidFill>
              </a:rPr>
              <a:t>or</a:t>
            </a:r>
            <a:r>
              <a:rPr lang="en-GB" sz="1400" b="1">
                <a:solidFill>
                  <a:schemeClr val="accent1"/>
                </a:solidFill>
              </a:rPr>
              <a:t> ‘</a:t>
            </a:r>
            <a:r>
              <a:rPr lang="en-GB" sz="1400" b="1" i="1">
                <a:solidFill>
                  <a:schemeClr val="accent1"/>
                </a:solidFill>
              </a:rPr>
              <a:t>Strictly Confidential’ </a:t>
            </a:r>
            <a:r>
              <a:rPr lang="en-GB" sz="1400" b="0" i="1">
                <a:solidFill>
                  <a:schemeClr val="tx1"/>
                </a:solidFill>
              </a:rPr>
              <a:t>.</a:t>
            </a:r>
            <a:r>
              <a:rPr lang="en-GB" sz="1400" b="1" i="1">
                <a:solidFill>
                  <a:schemeClr val="accent1"/>
                </a:solidFill>
              </a:rPr>
              <a:t> </a:t>
            </a:r>
            <a:r>
              <a:rPr lang="en-GB" sz="1400" b="0" i="0">
                <a:solidFill>
                  <a:schemeClr val="tx1"/>
                </a:solidFill>
              </a:rPr>
              <a:t>No statement is needed </a:t>
            </a:r>
            <a:br>
              <a:rPr lang="en-GB" sz="1400" b="0" i="0">
                <a:solidFill>
                  <a:schemeClr val="tx1"/>
                </a:solidFill>
              </a:rPr>
            </a:br>
            <a:r>
              <a:rPr lang="en-GB" sz="1400" b="0" i="0">
                <a:solidFill>
                  <a:schemeClr val="tx1"/>
                </a:solidFill>
              </a:rPr>
              <a:t>for public information. </a:t>
            </a:r>
            <a:endParaRPr lang="en-GB" sz="1400" b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 bwMode="auto">
          <a:xfrm>
            <a:off x="-1944694" y="3878333"/>
            <a:ext cx="419968" cy="419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+mn-lt"/>
              </a:rPr>
              <a:t>!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07988" y="6420976"/>
            <a:ext cx="5184775" cy="234286"/>
          </a:xfrm>
        </p:spPr>
        <p:txBody>
          <a:bodyPr lIns="0" tIns="36000" rIns="0" bIns="36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  <a:lvl2pPr marL="432000" indent="0">
              <a:buNone/>
              <a:defRPr sz="1050"/>
            </a:lvl2pPr>
            <a:lvl3pPr marL="684000" indent="0">
              <a:buNone/>
              <a:defRPr sz="1050"/>
            </a:lvl3pPr>
            <a:lvl4pPr marL="828000" indent="0">
              <a:buNone/>
              <a:defRPr sz="1050"/>
            </a:lvl4pPr>
            <a:lvl5pPr marL="9594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add confidentiality statement here</a:t>
            </a: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 hasCustomPrompt="1"/>
          </p:nvPr>
        </p:nvSpPr>
        <p:spPr bwMode="auto">
          <a:xfrm>
            <a:off x="407988" y="1567815"/>
            <a:ext cx="11376024" cy="4608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460800" indent="-22860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0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11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in Le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 bwMode="auto">
          <a:xfrm>
            <a:off x="1" y="-1"/>
            <a:ext cx="3875391" cy="4330700"/>
          </a:xfrm>
          <a:custGeom>
            <a:avLst/>
            <a:gdLst>
              <a:gd name="connsiteX0" fmla="*/ 417122 w 3875391"/>
              <a:gd name="connsiteY0" fmla="*/ 0 h 4330700"/>
              <a:gd name="connsiteX1" fmla="*/ 2700571 w 3875391"/>
              <a:gd name="connsiteY1" fmla="*/ 0 h 4330700"/>
              <a:gd name="connsiteX2" fmla="*/ 2854048 w 3875391"/>
              <a:gd name="connsiteY2" fmla="*/ 93240 h 4330700"/>
              <a:gd name="connsiteX3" fmla="*/ 3875391 w 3875391"/>
              <a:gd name="connsiteY3" fmla="*/ 2014156 h 4330700"/>
              <a:gd name="connsiteX4" fmla="*/ 3479762 w 3875391"/>
              <a:gd name="connsiteY4" fmla="*/ 3309358 h 4330700"/>
              <a:gd name="connsiteX5" fmla="*/ 3457575 w 3875391"/>
              <a:gd name="connsiteY5" fmla="*/ 3339027 h 4330700"/>
              <a:gd name="connsiteX6" fmla="*/ 3457575 w 3875391"/>
              <a:gd name="connsiteY6" fmla="*/ 3343274 h 4330700"/>
              <a:gd name="connsiteX7" fmla="*/ 3454399 w 3875391"/>
              <a:gd name="connsiteY7" fmla="*/ 3343274 h 4330700"/>
              <a:gd name="connsiteX8" fmla="*/ 3346405 w 3875391"/>
              <a:gd name="connsiteY8" fmla="*/ 3487693 h 4330700"/>
              <a:gd name="connsiteX9" fmla="*/ 1558846 w 3875391"/>
              <a:gd name="connsiteY9" fmla="*/ 4330700 h 4330700"/>
              <a:gd name="connsiteX10" fmla="*/ 85309 w 3875391"/>
              <a:gd name="connsiteY10" fmla="*/ 3801714 h 4330700"/>
              <a:gd name="connsiteX11" fmla="*/ 0 w 3875391"/>
              <a:gd name="connsiteY11" fmla="*/ 3724180 h 4330700"/>
              <a:gd name="connsiteX12" fmla="*/ 0 w 3875391"/>
              <a:gd name="connsiteY12" fmla="*/ 304131 h 4330700"/>
              <a:gd name="connsiteX13" fmla="*/ 85309 w 3875391"/>
              <a:gd name="connsiteY13" fmla="*/ 226597 h 4330700"/>
              <a:gd name="connsiteX14" fmla="*/ 263644 w 3875391"/>
              <a:gd name="connsiteY14" fmla="*/ 93240 h 43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5391" h="4330700" extrusionOk="0">
                <a:moveTo>
                  <a:pt x="417122" y="0"/>
                </a:moveTo>
                <a:lnTo>
                  <a:pt x="2700571" y="0"/>
                </a:lnTo>
                <a:lnTo>
                  <a:pt x="2854048" y="93240"/>
                </a:lnTo>
                <a:cubicBezTo>
                  <a:pt x="3470253" y="509540"/>
                  <a:pt x="3875391" y="1214535"/>
                  <a:pt x="3875391" y="2014156"/>
                </a:cubicBezTo>
                <a:cubicBezTo>
                  <a:pt x="3875391" y="2493928"/>
                  <a:pt x="3729542" y="2939635"/>
                  <a:pt x="3479762" y="3309358"/>
                </a:cubicBezTo>
                <a:lnTo>
                  <a:pt x="3457575" y="3339027"/>
                </a:lnTo>
                <a:lnTo>
                  <a:pt x="3457575" y="3343274"/>
                </a:lnTo>
                <a:lnTo>
                  <a:pt x="3454399" y="3343274"/>
                </a:lnTo>
                <a:lnTo>
                  <a:pt x="3346405" y="3487693"/>
                </a:lnTo>
                <a:cubicBezTo>
                  <a:pt x="2921516" y="4002539"/>
                  <a:pt x="2278504" y="4330700"/>
                  <a:pt x="1558846" y="4330700"/>
                </a:cubicBezTo>
                <a:cubicBezTo>
                  <a:pt x="999112" y="4330700"/>
                  <a:pt x="485745" y="4132183"/>
                  <a:pt x="85309" y="3801714"/>
                </a:cubicBezTo>
                <a:lnTo>
                  <a:pt x="0" y="3724180"/>
                </a:lnTo>
                <a:lnTo>
                  <a:pt x="0" y="304131"/>
                </a:lnTo>
                <a:lnTo>
                  <a:pt x="85309" y="226597"/>
                </a:lnTo>
                <a:cubicBezTo>
                  <a:pt x="142514" y="179387"/>
                  <a:pt x="202023" y="134871"/>
                  <a:pt x="263644" y="9324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360000" rIns="90000" bIns="360000" anchor="ctr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 bwMode="auto">
          <a:xfrm>
            <a:off x="3540125" y="3730171"/>
            <a:ext cx="0" cy="2479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9" hasCustomPrompt="1"/>
          </p:nvPr>
        </p:nvSpPr>
        <p:spPr bwMode="auto">
          <a:xfrm>
            <a:off x="4238625" y="404813"/>
            <a:ext cx="7545387" cy="579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286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286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286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0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8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3220BA-2241-4249-B9B6-B3D0349B755E}" type="datetimeFigureOut">
              <a:rPr lang="ru-RU"/>
              <a:t>31.03.2026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C205E07-7FDA-4C50-B189-816241C654C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Divi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 bwMode="auto">
          <a:xfrm>
            <a:off x="1" y="0"/>
            <a:ext cx="5562601" cy="6858000"/>
          </a:xfrm>
          <a:custGeom>
            <a:avLst/>
            <a:gdLst>
              <a:gd name="connsiteX0" fmla="*/ 0 w 5562601"/>
              <a:gd name="connsiteY0" fmla="*/ 0 h 6858000"/>
              <a:gd name="connsiteX1" fmla="*/ 3124199 w 5562601"/>
              <a:gd name="connsiteY1" fmla="*/ 0 h 6858000"/>
              <a:gd name="connsiteX2" fmla="*/ 3694793 w 5562601"/>
              <a:gd name="connsiteY2" fmla="*/ 0 h 6858000"/>
              <a:gd name="connsiteX3" fmla="*/ 3762493 w 5562601"/>
              <a:gd name="connsiteY3" fmla="*/ 43402 h 6858000"/>
              <a:gd name="connsiteX4" fmla="*/ 5562601 w 5562601"/>
              <a:gd name="connsiteY4" fmla="*/ 3429000 h 6858000"/>
              <a:gd name="connsiteX5" fmla="*/ 3762493 w 5562601"/>
              <a:gd name="connsiteY5" fmla="*/ 6814598 h 6858000"/>
              <a:gd name="connsiteX6" fmla="*/ 3694792 w 5562601"/>
              <a:gd name="connsiteY6" fmla="*/ 6858000 h 6858000"/>
              <a:gd name="connsiteX7" fmla="*/ 0 w 5562601"/>
              <a:gd name="connsiteY7" fmla="*/ 6858000 h 6858000"/>
              <a:gd name="connsiteX8" fmla="*/ 0 w 5562601"/>
              <a:gd name="connsiteY8" fmla="*/ 2601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2601" h="6858000" extrusionOk="0">
                <a:moveTo>
                  <a:pt x="0" y="0"/>
                </a:moveTo>
                <a:lnTo>
                  <a:pt x="3124199" y="0"/>
                </a:lnTo>
                <a:lnTo>
                  <a:pt x="3694793" y="0"/>
                </a:lnTo>
                <a:lnTo>
                  <a:pt x="3762493" y="43402"/>
                </a:lnTo>
                <a:cubicBezTo>
                  <a:pt x="4848549" y="777127"/>
                  <a:pt x="5562601" y="2019676"/>
                  <a:pt x="5562601" y="3429000"/>
                </a:cubicBezTo>
                <a:cubicBezTo>
                  <a:pt x="5562601" y="4838325"/>
                  <a:pt x="4848549" y="6080873"/>
                  <a:pt x="3762493" y="6814598"/>
                </a:cubicBezTo>
                <a:lnTo>
                  <a:pt x="3694792" y="6858000"/>
                </a:lnTo>
                <a:lnTo>
                  <a:pt x="0" y="6858000"/>
                </a:lnTo>
                <a:lnTo>
                  <a:pt x="0" y="260168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2160000" bIns="2880000" anchor="b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enter</a:t>
            </a:r>
            <a:br>
              <a:rPr lang="en-US"/>
            </a:br>
            <a:r>
              <a:rPr lang="en-US"/>
              <a:t>section title here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28095" y="863767"/>
            <a:ext cx="1203158" cy="1203158"/>
          </a:xfrm>
          <a:prstGeom prst="ellipse">
            <a:avLst/>
          </a:prstGeom>
          <a:solidFill>
            <a:schemeClr val="bg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en-US"/>
              <a:t>#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428626" y="4267200"/>
            <a:ext cx="3678918" cy="1896645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subtitle / presenter name(s)</a:t>
            </a:r>
            <a:endParaRPr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36" hasCustomPrompt="1"/>
          </p:nvPr>
        </p:nvSpPr>
        <p:spPr bwMode="auto">
          <a:xfrm>
            <a:off x="3694792" y="-1"/>
            <a:ext cx="8497208" cy="6858001"/>
          </a:xfrm>
          <a:custGeom>
            <a:avLst/>
            <a:gdLst>
              <a:gd name="connsiteX0" fmla="*/ 8001617 w 8497208"/>
              <a:gd name="connsiteY0" fmla="*/ 6414717 h 6858001"/>
              <a:gd name="connsiteX1" fmla="*/ 7980570 w 8497208"/>
              <a:gd name="connsiteY1" fmla="*/ 6439539 h 6858001"/>
              <a:gd name="connsiteX2" fmla="*/ 8034470 w 8497208"/>
              <a:gd name="connsiteY2" fmla="*/ 6517076 h 6858001"/>
              <a:gd name="connsiteX3" fmla="*/ 8090937 w 8497208"/>
              <a:gd name="connsiteY3" fmla="*/ 6510166 h 6858001"/>
              <a:gd name="connsiteX4" fmla="*/ 8091707 w 8497208"/>
              <a:gd name="connsiteY4" fmla="*/ 6506072 h 6858001"/>
              <a:gd name="connsiteX5" fmla="*/ 8095814 w 8497208"/>
              <a:gd name="connsiteY5" fmla="*/ 6478435 h 6858001"/>
              <a:gd name="connsiteX6" fmla="*/ 8062447 w 8497208"/>
              <a:gd name="connsiteY6" fmla="*/ 6464105 h 6858001"/>
              <a:gd name="connsiteX7" fmla="*/ 8064757 w 8497208"/>
              <a:gd name="connsiteY7" fmla="*/ 6499675 h 6858001"/>
              <a:gd name="connsiteX8" fmla="*/ 8064757 w 8497208"/>
              <a:gd name="connsiteY8" fmla="*/ 6504025 h 6858001"/>
              <a:gd name="connsiteX9" fmla="*/ 8048330 w 8497208"/>
              <a:gd name="connsiteY9" fmla="*/ 6515029 h 6858001"/>
              <a:gd name="connsiteX10" fmla="*/ 7993147 w 8497208"/>
              <a:gd name="connsiteY10" fmla="*/ 6433142 h 6858001"/>
              <a:gd name="connsiteX11" fmla="*/ 7994430 w 8497208"/>
              <a:gd name="connsiteY11" fmla="*/ 6431862 h 6858001"/>
              <a:gd name="connsiteX12" fmla="*/ 7995200 w 8497208"/>
              <a:gd name="connsiteY12" fmla="*/ 6432374 h 6858001"/>
              <a:gd name="connsiteX13" fmla="*/ 7995457 w 8497208"/>
              <a:gd name="connsiteY13" fmla="*/ 6432374 h 6858001"/>
              <a:gd name="connsiteX14" fmla="*/ 8062190 w 8497208"/>
              <a:gd name="connsiteY14" fmla="*/ 6459499 h 6858001"/>
              <a:gd name="connsiteX15" fmla="*/ 8096071 w 8497208"/>
              <a:gd name="connsiteY15" fmla="*/ 6474085 h 6858001"/>
              <a:gd name="connsiteX16" fmla="*/ 8122764 w 8497208"/>
              <a:gd name="connsiteY16" fmla="*/ 6486880 h 6858001"/>
              <a:gd name="connsiteX17" fmla="*/ 8134828 w 8497208"/>
              <a:gd name="connsiteY17" fmla="*/ 6503513 h 6858001"/>
              <a:gd name="connsiteX18" fmla="*/ 7984933 w 8497208"/>
              <a:gd name="connsiteY18" fmla="*/ 6615084 h 6858001"/>
              <a:gd name="connsiteX19" fmla="*/ 7984420 w 8497208"/>
              <a:gd name="connsiteY19" fmla="*/ 6615596 h 6858001"/>
              <a:gd name="connsiteX20" fmla="*/ 7983393 w 8497208"/>
              <a:gd name="connsiteY20" fmla="*/ 6617131 h 6858001"/>
              <a:gd name="connsiteX21" fmla="*/ 7983137 w 8497208"/>
              <a:gd name="connsiteY21" fmla="*/ 6617643 h 6858001"/>
              <a:gd name="connsiteX22" fmla="*/ 7978517 w 8497208"/>
              <a:gd name="connsiteY22" fmla="*/ 6631717 h 6858001"/>
              <a:gd name="connsiteX23" fmla="*/ 7997253 w 8497208"/>
              <a:gd name="connsiteY23" fmla="*/ 6655260 h 6858001"/>
              <a:gd name="connsiteX24" fmla="*/ 8009830 w 8497208"/>
              <a:gd name="connsiteY24" fmla="*/ 6657563 h 6858001"/>
              <a:gd name="connsiteX25" fmla="*/ 8012397 w 8497208"/>
              <a:gd name="connsiteY25" fmla="*/ 6657819 h 6858001"/>
              <a:gd name="connsiteX26" fmla="*/ 8136881 w 8497208"/>
              <a:gd name="connsiteY26" fmla="*/ 6633253 h 6858001"/>
              <a:gd name="connsiteX27" fmla="*/ 8146378 w 8497208"/>
              <a:gd name="connsiteY27" fmla="*/ 6607407 h 6858001"/>
              <a:gd name="connsiteX28" fmla="*/ 8103001 w 8497208"/>
              <a:gd name="connsiteY28" fmla="*/ 6582073 h 6858001"/>
              <a:gd name="connsiteX29" fmla="*/ 8093761 w 8497208"/>
              <a:gd name="connsiteY29" fmla="*/ 6588215 h 6858001"/>
              <a:gd name="connsiteX30" fmla="*/ 8128411 w 8497208"/>
              <a:gd name="connsiteY30" fmla="*/ 6611246 h 6858001"/>
              <a:gd name="connsiteX31" fmla="*/ 8126614 w 8497208"/>
              <a:gd name="connsiteY31" fmla="*/ 6614828 h 6858001"/>
              <a:gd name="connsiteX32" fmla="*/ 8124304 w 8497208"/>
              <a:gd name="connsiteY32" fmla="*/ 6614828 h 6858001"/>
              <a:gd name="connsiteX33" fmla="*/ 8047817 w 8497208"/>
              <a:gd name="connsiteY33" fmla="*/ 6619946 h 6858001"/>
              <a:gd name="connsiteX34" fmla="*/ 8040630 w 8497208"/>
              <a:gd name="connsiteY34" fmla="*/ 6620202 h 6858001"/>
              <a:gd name="connsiteX35" fmla="*/ 8052437 w 8497208"/>
              <a:gd name="connsiteY35" fmla="*/ 6610734 h 6858001"/>
              <a:gd name="connsiteX36" fmla="*/ 8173841 w 8497208"/>
              <a:gd name="connsiteY36" fmla="*/ 6529615 h 6858001"/>
              <a:gd name="connsiteX37" fmla="*/ 8144068 w 8497208"/>
              <a:gd name="connsiteY37" fmla="*/ 6452334 h 6858001"/>
              <a:gd name="connsiteX38" fmla="*/ 8001617 w 8497208"/>
              <a:gd name="connsiteY38" fmla="*/ 6414717 h 6858001"/>
              <a:gd name="connsiteX39" fmla="*/ 8063182 w 8497208"/>
              <a:gd name="connsiteY39" fmla="*/ 6306559 h 6858001"/>
              <a:gd name="connsiteX40" fmla="*/ 7947246 w 8497208"/>
              <a:gd name="connsiteY40" fmla="*/ 6409920 h 6858001"/>
              <a:gd name="connsiteX41" fmla="*/ 7903898 w 8497208"/>
              <a:gd name="connsiteY41" fmla="*/ 6477718 h 6858001"/>
              <a:gd name="connsiteX42" fmla="*/ 7922109 w 8497208"/>
              <a:gd name="connsiteY42" fmla="*/ 6498186 h 6858001"/>
              <a:gd name="connsiteX43" fmla="*/ 8041380 w 8497208"/>
              <a:gd name="connsiteY43" fmla="*/ 6559844 h 6858001"/>
              <a:gd name="connsiteX44" fmla="*/ 8050870 w 8497208"/>
              <a:gd name="connsiteY44" fmla="*/ 6553960 h 6858001"/>
              <a:gd name="connsiteX45" fmla="*/ 7945194 w 8497208"/>
              <a:gd name="connsiteY45" fmla="*/ 6495627 h 6858001"/>
              <a:gd name="connsiteX46" fmla="*/ 7928778 w 8497208"/>
              <a:gd name="connsiteY46" fmla="*/ 6480277 h 6858001"/>
              <a:gd name="connsiteX47" fmla="*/ 7958019 w 8497208"/>
              <a:gd name="connsiteY47" fmla="*/ 6449575 h 6858001"/>
              <a:gd name="connsiteX48" fmla="*/ 7974178 w 8497208"/>
              <a:gd name="connsiteY48" fmla="*/ 6433457 h 6858001"/>
              <a:gd name="connsiteX49" fmla="*/ 7976230 w 8497208"/>
              <a:gd name="connsiteY49" fmla="*/ 6416827 h 6858001"/>
              <a:gd name="connsiteX50" fmla="*/ 7997263 w 8497208"/>
              <a:gd name="connsiteY50" fmla="*/ 6410176 h 6858001"/>
              <a:gd name="connsiteX51" fmla="*/ 8024964 w 8497208"/>
              <a:gd name="connsiteY51" fmla="*/ 6382289 h 6858001"/>
              <a:gd name="connsiteX52" fmla="*/ 8047536 w 8497208"/>
              <a:gd name="connsiteY52" fmla="*/ 6364635 h 6858001"/>
              <a:gd name="connsiteX53" fmla="*/ 8053948 w 8497208"/>
              <a:gd name="connsiteY53" fmla="*/ 6376916 h 6858001"/>
              <a:gd name="connsiteX54" fmla="*/ 8058822 w 8497208"/>
              <a:gd name="connsiteY54" fmla="*/ 6421688 h 6858001"/>
              <a:gd name="connsiteX55" fmla="*/ 8097296 w 8497208"/>
              <a:gd name="connsiteY55" fmla="*/ 6432434 h 6858001"/>
              <a:gd name="connsiteX56" fmla="*/ 8063182 w 8497208"/>
              <a:gd name="connsiteY56" fmla="*/ 6306559 h 6858001"/>
              <a:gd name="connsiteX57" fmla="*/ 4802415 w 8497208"/>
              <a:gd name="connsiteY57" fmla="*/ 0 h 6858001"/>
              <a:gd name="connsiteX58" fmla="*/ 5373009 w 8497208"/>
              <a:gd name="connsiteY58" fmla="*/ 0 h 6858001"/>
              <a:gd name="connsiteX59" fmla="*/ 8497208 w 8497208"/>
              <a:gd name="connsiteY59" fmla="*/ 0 h 6858001"/>
              <a:gd name="connsiteX60" fmla="*/ 8497208 w 8497208"/>
              <a:gd name="connsiteY60" fmla="*/ 1 h 6858001"/>
              <a:gd name="connsiteX61" fmla="*/ 8497208 w 8497208"/>
              <a:gd name="connsiteY61" fmla="*/ 2601686 h 6858001"/>
              <a:gd name="connsiteX62" fmla="*/ 8497208 w 8497208"/>
              <a:gd name="connsiteY62" fmla="*/ 6858000 h 6858001"/>
              <a:gd name="connsiteX63" fmla="*/ 8497208 w 8497208"/>
              <a:gd name="connsiteY63" fmla="*/ 6858001 h 6858001"/>
              <a:gd name="connsiteX64" fmla="*/ 0 w 8497208"/>
              <a:gd name="connsiteY64" fmla="*/ 6858001 h 6858001"/>
              <a:gd name="connsiteX65" fmla="*/ 67701 w 8497208"/>
              <a:gd name="connsiteY65" fmla="*/ 6814599 h 6858001"/>
              <a:gd name="connsiteX66" fmla="*/ 1867809 w 8497208"/>
              <a:gd name="connsiteY66" fmla="*/ 3429001 h 6858001"/>
              <a:gd name="connsiteX67" fmla="*/ 67701 w 8497208"/>
              <a:gd name="connsiteY67" fmla="*/ 43403 h 6858001"/>
              <a:gd name="connsiteX68" fmla="*/ 1 w 8497208"/>
              <a:gd name="connsiteY68" fmla="*/ 1 h 6858001"/>
              <a:gd name="connsiteX69" fmla="*/ 4802413 w 8497208"/>
              <a:gd name="connsiteY69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8497208" h="6858001" extrusionOk="0">
                <a:moveTo>
                  <a:pt x="8001617" y="6414717"/>
                </a:moveTo>
                <a:cubicBezTo>
                  <a:pt x="7980570" y="6411902"/>
                  <a:pt x="7972100" y="6419579"/>
                  <a:pt x="7980570" y="6439539"/>
                </a:cubicBezTo>
                <a:cubicBezTo>
                  <a:pt x="7989297" y="6459243"/>
                  <a:pt x="8011370" y="6492254"/>
                  <a:pt x="8034470" y="6517076"/>
                </a:cubicBezTo>
                <a:cubicBezTo>
                  <a:pt x="8057827" y="6541642"/>
                  <a:pt x="8082981" y="6548551"/>
                  <a:pt x="8090937" y="6510166"/>
                </a:cubicBezTo>
                <a:cubicBezTo>
                  <a:pt x="8091194" y="6508887"/>
                  <a:pt x="8091451" y="6507608"/>
                  <a:pt x="8091707" y="6506072"/>
                </a:cubicBezTo>
                <a:cubicBezTo>
                  <a:pt x="8093504" y="6496348"/>
                  <a:pt x="8095044" y="6486880"/>
                  <a:pt x="8095814" y="6478435"/>
                </a:cubicBezTo>
                <a:cubicBezTo>
                  <a:pt x="8085547" y="6473829"/>
                  <a:pt x="8073997" y="6468967"/>
                  <a:pt x="8062447" y="6464105"/>
                </a:cubicBezTo>
                <a:cubicBezTo>
                  <a:pt x="8063217" y="6472806"/>
                  <a:pt x="8064244" y="6487904"/>
                  <a:pt x="8064757" y="6499675"/>
                </a:cubicBezTo>
                <a:cubicBezTo>
                  <a:pt x="8064757" y="6500954"/>
                  <a:pt x="8064757" y="6502490"/>
                  <a:pt x="8064757" y="6504025"/>
                </a:cubicBezTo>
                <a:cubicBezTo>
                  <a:pt x="8065527" y="6522705"/>
                  <a:pt x="8059110" y="6522705"/>
                  <a:pt x="8048330" y="6515029"/>
                </a:cubicBezTo>
                <a:cubicBezTo>
                  <a:pt x="8035754" y="6506072"/>
                  <a:pt x="7997510" y="6455661"/>
                  <a:pt x="7993147" y="6433142"/>
                </a:cubicBezTo>
                <a:cubicBezTo>
                  <a:pt x="7992890" y="6431862"/>
                  <a:pt x="7993660" y="6431606"/>
                  <a:pt x="7994430" y="6431862"/>
                </a:cubicBezTo>
                <a:cubicBezTo>
                  <a:pt x="7994687" y="6432118"/>
                  <a:pt x="7994943" y="6432118"/>
                  <a:pt x="7995200" y="6432374"/>
                </a:cubicBezTo>
                <a:cubicBezTo>
                  <a:pt x="7995200" y="6432374"/>
                  <a:pt x="7995200" y="6432374"/>
                  <a:pt x="7995457" y="6432374"/>
                </a:cubicBezTo>
                <a:cubicBezTo>
                  <a:pt x="8003927" y="6435701"/>
                  <a:pt x="8032930" y="6447216"/>
                  <a:pt x="8062190" y="6459499"/>
                </a:cubicBezTo>
                <a:cubicBezTo>
                  <a:pt x="8073741" y="6464361"/>
                  <a:pt x="8085547" y="6469479"/>
                  <a:pt x="8096071" y="6474085"/>
                </a:cubicBezTo>
                <a:cubicBezTo>
                  <a:pt x="8106594" y="6478691"/>
                  <a:pt x="8115834" y="6483297"/>
                  <a:pt x="8122764" y="6486880"/>
                </a:cubicBezTo>
                <a:cubicBezTo>
                  <a:pt x="8135341" y="6493533"/>
                  <a:pt x="8140218" y="6498139"/>
                  <a:pt x="8134828" y="6503513"/>
                </a:cubicBezTo>
                <a:cubicBezTo>
                  <a:pt x="8108647" y="6530382"/>
                  <a:pt x="8016504" y="6568255"/>
                  <a:pt x="7984933" y="6615084"/>
                </a:cubicBezTo>
                <a:cubicBezTo>
                  <a:pt x="7984933" y="6615084"/>
                  <a:pt x="7984677" y="6615340"/>
                  <a:pt x="7984420" y="6615596"/>
                </a:cubicBezTo>
                <a:cubicBezTo>
                  <a:pt x="7984163" y="6616108"/>
                  <a:pt x="7983650" y="6616619"/>
                  <a:pt x="7983393" y="6617131"/>
                </a:cubicBezTo>
                <a:cubicBezTo>
                  <a:pt x="7983393" y="6617387"/>
                  <a:pt x="7983393" y="6617643"/>
                  <a:pt x="7983137" y="6617643"/>
                </a:cubicBezTo>
                <a:cubicBezTo>
                  <a:pt x="7981597" y="6620714"/>
                  <a:pt x="7979287" y="6625576"/>
                  <a:pt x="7978517" y="6631717"/>
                </a:cubicBezTo>
                <a:cubicBezTo>
                  <a:pt x="7977233" y="6641953"/>
                  <a:pt x="7982623" y="6651421"/>
                  <a:pt x="7997253" y="6655260"/>
                </a:cubicBezTo>
                <a:cubicBezTo>
                  <a:pt x="8001103" y="6656283"/>
                  <a:pt x="8005210" y="6657051"/>
                  <a:pt x="8009830" y="6657563"/>
                </a:cubicBezTo>
                <a:cubicBezTo>
                  <a:pt x="8010600" y="6657819"/>
                  <a:pt x="8011627" y="6657819"/>
                  <a:pt x="8012397" y="6657819"/>
                </a:cubicBezTo>
                <a:cubicBezTo>
                  <a:pt x="8040887" y="6659098"/>
                  <a:pt x="8114551" y="6642977"/>
                  <a:pt x="8136881" y="6633253"/>
                </a:cubicBezTo>
                <a:cubicBezTo>
                  <a:pt x="8159981" y="6623017"/>
                  <a:pt x="8153051" y="6612781"/>
                  <a:pt x="8146378" y="6607407"/>
                </a:cubicBezTo>
                <a:cubicBezTo>
                  <a:pt x="8141244" y="6603313"/>
                  <a:pt x="8115577" y="6588983"/>
                  <a:pt x="8103001" y="6582073"/>
                </a:cubicBezTo>
                <a:cubicBezTo>
                  <a:pt x="8099664" y="6584376"/>
                  <a:pt x="8097097" y="6585912"/>
                  <a:pt x="8093761" y="6588215"/>
                </a:cubicBezTo>
                <a:cubicBezTo>
                  <a:pt x="8115064" y="6601010"/>
                  <a:pt x="8123534" y="6607407"/>
                  <a:pt x="8128411" y="6611246"/>
                </a:cubicBezTo>
                <a:cubicBezTo>
                  <a:pt x="8130464" y="6612781"/>
                  <a:pt x="8129438" y="6614572"/>
                  <a:pt x="8126614" y="6614828"/>
                </a:cubicBezTo>
                <a:cubicBezTo>
                  <a:pt x="8125844" y="6614828"/>
                  <a:pt x="8125074" y="6614828"/>
                  <a:pt x="8124304" y="6614828"/>
                </a:cubicBezTo>
                <a:cubicBezTo>
                  <a:pt x="8104027" y="6616364"/>
                  <a:pt x="8065784" y="6618922"/>
                  <a:pt x="8047817" y="6619946"/>
                </a:cubicBezTo>
                <a:cubicBezTo>
                  <a:pt x="8045250" y="6620202"/>
                  <a:pt x="8042170" y="6620202"/>
                  <a:pt x="8040630" y="6620202"/>
                </a:cubicBezTo>
                <a:cubicBezTo>
                  <a:pt x="8044994" y="6616108"/>
                  <a:pt x="8049870" y="6612525"/>
                  <a:pt x="8052437" y="6610734"/>
                </a:cubicBezTo>
                <a:cubicBezTo>
                  <a:pt x="8090937" y="6583609"/>
                  <a:pt x="8154848" y="6545736"/>
                  <a:pt x="8173841" y="6529615"/>
                </a:cubicBezTo>
                <a:cubicBezTo>
                  <a:pt x="8187701" y="6517587"/>
                  <a:pt x="8225688" y="6480994"/>
                  <a:pt x="8144068" y="6452334"/>
                </a:cubicBezTo>
                <a:cubicBezTo>
                  <a:pt x="8120711" y="6444401"/>
                  <a:pt x="8062704" y="6422906"/>
                  <a:pt x="8001617" y="6414717"/>
                </a:cubicBezTo>
                <a:close/>
                <a:moveTo>
                  <a:pt x="8063182" y="6306559"/>
                </a:moveTo>
                <a:cubicBezTo>
                  <a:pt x="8043432" y="6304000"/>
                  <a:pt x="8013678" y="6328817"/>
                  <a:pt x="7947246" y="6409920"/>
                </a:cubicBezTo>
                <a:cubicBezTo>
                  <a:pt x="7934934" y="6424759"/>
                  <a:pt x="7906206" y="6461088"/>
                  <a:pt x="7903898" y="6477718"/>
                </a:cubicBezTo>
                <a:cubicBezTo>
                  <a:pt x="7902359" y="6489487"/>
                  <a:pt x="7914927" y="6494604"/>
                  <a:pt x="7922109" y="6498186"/>
                </a:cubicBezTo>
                <a:cubicBezTo>
                  <a:pt x="7928778" y="6501768"/>
                  <a:pt x="8005727" y="6539888"/>
                  <a:pt x="8041380" y="6559844"/>
                </a:cubicBezTo>
                <a:cubicBezTo>
                  <a:pt x="8044458" y="6557797"/>
                  <a:pt x="8047536" y="6555751"/>
                  <a:pt x="8050870" y="6553960"/>
                </a:cubicBezTo>
                <a:cubicBezTo>
                  <a:pt x="8029581" y="6542447"/>
                  <a:pt x="7969561" y="6510211"/>
                  <a:pt x="7945194" y="6495627"/>
                </a:cubicBezTo>
                <a:cubicBezTo>
                  <a:pt x="7935190" y="6489743"/>
                  <a:pt x="7928265" y="6484882"/>
                  <a:pt x="7928778" y="6480277"/>
                </a:cubicBezTo>
                <a:cubicBezTo>
                  <a:pt x="7929548" y="6474648"/>
                  <a:pt x="7944168" y="6463391"/>
                  <a:pt x="7958019" y="6449575"/>
                </a:cubicBezTo>
                <a:cubicBezTo>
                  <a:pt x="7961610" y="6445994"/>
                  <a:pt x="7967509" y="6440109"/>
                  <a:pt x="7974178" y="6433457"/>
                </a:cubicBezTo>
                <a:cubicBezTo>
                  <a:pt x="7972382" y="6426550"/>
                  <a:pt x="7973152" y="6420921"/>
                  <a:pt x="7976230" y="6416827"/>
                </a:cubicBezTo>
                <a:cubicBezTo>
                  <a:pt x="7980077" y="6411711"/>
                  <a:pt x="7987003" y="6409664"/>
                  <a:pt x="7997263" y="6410176"/>
                </a:cubicBezTo>
                <a:cubicBezTo>
                  <a:pt x="8009831" y="6397639"/>
                  <a:pt x="8021117" y="6386382"/>
                  <a:pt x="8024964" y="6382289"/>
                </a:cubicBezTo>
                <a:cubicBezTo>
                  <a:pt x="8033941" y="6373334"/>
                  <a:pt x="8043432" y="6364124"/>
                  <a:pt x="8047536" y="6364635"/>
                </a:cubicBezTo>
                <a:cubicBezTo>
                  <a:pt x="8050870" y="6365147"/>
                  <a:pt x="8052666" y="6368217"/>
                  <a:pt x="8053948" y="6376916"/>
                </a:cubicBezTo>
                <a:cubicBezTo>
                  <a:pt x="8054974" y="6384591"/>
                  <a:pt x="8057539" y="6406850"/>
                  <a:pt x="8058822" y="6421688"/>
                </a:cubicBezTo>
                <a:cubicBezTo>
                  <a:pt x="8072672" y="6425014"/>
                  <a:pt x="8085497" y="6428852"/>
                  <a:pt x="8097296" y="6432434"/>
                </a:cubicBezTo>
                <a:cubicBezTo>
                  <a:pt x="8095757" y="6330864"/>
                  <a:pt x="8084215" y="6309373"/>
                  <a:pt x="8063182" y="6306559"/>
                </a:cubicBezTo>
                <a:close/>
                <a:moveTo>
                  <a:pt x="4802415" y="0"/>
                </a:moveTo>
                <a:lnTo>
                  <a:pt x="5373009" y="0"/>
                </a:lnTo>
                <a:lnTo>
                  <a:pt x="8497208" y="0"/>
                </a:lnTo>
                <a:lnTo>
                  <a:pt x="8497208" y="1"/>
                </a:lnTo>
                <a:lnTo>
                  <a:pt x="8497208" y="2601686"/>
                </a:lnTo>
                <a:lnTo>
                  <a:pt x="8497208" y="6858000"/>
                </a:lnTo>
                <a:lnTo>
                  <a:pt x="8497208" y="6858001"/>
                </a:lnTo>
                <a:lnTo>
                  <a:pt x="0" y="6858001"/>
                </a:lnTo>
                <a:lnTo>
                  <a:pt x="67701" y="6814599"/>
                </a:lnTo>
                <a:cubicBezTo>
                  <a:pt x="1153758" y="6080874"/>
                  <a:pt x="1867809" y="4838326"/>
                  <a:pt x="1867809" y="3429001"/>
                </a:cubicBezTo>
                <a:cubicBezTo>
                  <a:pt x="1867809" y="2019677"/>
                  <a:pt x="1153758" y="777128"/>
                  <a:pt x="67701" y="43403"/>
                </a:cubicBezTo>
                <a:lnTo>
                  <a:pt x="1" y="1"/>
                </a:lnTo>
                <a:lnTo>
                  <a:pt x="4802413" y="1"/>
                </a:lnTo>
                <a:close/>
              </a:path>
            </a:pathLst>
          </a:custGeom>
        </p:spPr>
        <p:txBody>
          <a:bodyPr wrap="square" tIns="360000" bIns="640080" anchor="ctr" anchorCtr="0">
            <a:noAutofit/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sz="1600" b="1"/>
            </a:lvl1pPr>
          </a:lstStyle>
          <a:p>
            <a:pPr>
              <a:defRPr/>
            </a:pPr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  <a:endParaRPr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35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ey 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288323" y="555585"/>
            <a:ext cx="5615354" cy="5614274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Click to add key statement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6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5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fidentiality Notic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 bwMode="auto">
          <a:xfrm>
            <a:off x="419100" y="4864100"/>
            <a:ext cx="9156700" cy="1028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en-US" sz="1200" b="1" spc="-5">
                <a:solidFill>
                  <a:schemeClr val="tx1"/>
                </a:solidFill>
                <a:latin typeface="+mn-lt"/>
                <a:cs typeface="Arial"/>
              </a:rPr>
              <a:t>Confidentiality</a:t>
            </a:r>
            <a:r>
              <a:rPr lang="en-US" sz="1200" b="1" spc="-1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z="1200" b="1" spc="-5">
                <a:solidFill>
                  <a:schemeClr val="tx1"/>
                </a:solidFill>
                <a:latin typeface="+mn-lt"/>
                <a:cs typeface="Arial"/>
              </a:rPr>
              <a:t>Notice</a:t>
            </a:r>
            <a:endParaRPr lang="en-US" sz="1200">
              <a:solidFill>
                <a:schemeClr val="tx1"/>
              </a:solidFill>
              <a:latin typeface="+mn-lt"/>
              <a:cs typeface="Arial"/>
            </a:endParaRPr>
          </a:p>
          <a:p>
            <a:pPr marL="26670" marR="5080">
              <a:lnSpc>
                <a:spcPct val="100000"/>
              </a:lnSpc>
              <a:spcBef>
                <a:spcPts val="780"/>
              </a:spcBef>
              <a:defRPr/>
            </a:pP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This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file is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private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and may contain confidential and proprietary information.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If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you have received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this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file in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error, please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notify us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and remove 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it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from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your system and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note that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you must not copy,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distribute or take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any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action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in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reliance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on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it.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Any unauthorized use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or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disclosure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of the 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contents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of this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file is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not permitted and may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be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unlawful. AstraZeneca PLC,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1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Francis Crick Avenue, Cambridge Biomedical </a:t>
            </a:r>
            <a:r>
              <a:rPr lang="en-US" sz="1200" spc="15">
                <a:solidFill>
                  <a:schemeClr val="tx1"/>
                </a:solidFill>
                <a:latin typeface="+mn-lt"/>
                <a:cs typeface="Arial"/>
              </a:rPr>
              <a:t>Campus, 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Cambridge, CB2 0AA, UK,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T: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+44(0)203 749 5000,</a:t>
            </a:r>
            <a:r>
              <a:rPr lang="en-US" sz="1200" spc="85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z="1200" u="none" spc="10">
                <a:solidFill>
                  <a:schemeClr val="tx1"/>
                </a:solidFill>
                <a:latin typeface="+mn-lt"/>
                <a:cs typeface="Arial"/>
              </a:rPr>
              <a:t>www.astrazeneca.com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 userDrawn="1"/>
        </p:nvSpPr>
        <p:spPr bwMode="auto">
          <a:xfrm>
            <a:off x="1257304" y="769811"/>
            <a:ext cx="9677394" cy="531837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sz="9600"/>
              <a:t>Do not use layouts</a:t>
            </a:r>
            <a:br>
              <a:rPr lang="en-US" sz="9600"/>
            </a:br>
            <a:r>
              <a:rPr lang="en-US" sz="9600"/>
              <a:t>in this section appearing after this point. </a:t>
            </a:r>
            <a:endParaRPr/>
          </a:p>
        </p:txBody>
      </p:sp>
      <p:sp>
        <p:nvSpPr>
          <p:cNvPr id="4" name="DO NOT DELETE (BRANDIN)"/>
          <p:cNvSpPr/>
          <p:nvPr userDrawn="1"/>
        </p:nvSpPr>
        <p:spPr bwMode="auto">
          <a:xfrm>
            <a:off x="152400" y="1524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and Image in Le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6096001" y="1"/>
            <a:ext cx="6096001" cy="5693399"/>
          </a:xfrm>
          <a:custGeom>
            <a:avLst/>
            <a:gdLst>
              <a:gd name="connsiteX0" fmla="*/ 613929 w 6096001"/>
              <a:gd name="connsiteY0" fmla="*/ 0 h 5693399"/>
              <a:gd name="connsiteX1" fmla="*/ 6096001 w 6096001"/>
              <a:gd name="connsiteY1" fmla="*/ 0 h 5693399"/>
              <a:gd name="connsiteX2" fmla="*/ 6096001 w 6096001"/>
              <a:gd name="connsiteY2" fmla="*/ 4764882 h 5693399"/>
              <a:gd name="connsiteX3" fmla="*/ 5995011 w 6096001"/>
              <a:gd name="connsiteY3" fmla="*/ 4856669 h 5693399"/>
              <a:gd name="connsiteX4" fmla="*/ 3664224 w 6096001"/>
              <a:gd name="connsiteY4" fmla="*/ 5693399 h 5693399"/>
              <a:gd name="connsiteX5" fmla="*/ 0 w 6096001"/>
              <a:gd name="connsiteY5" fmla="*/ 2029175 h 5693399"/>
              <a:gd name="connsiteX6" fmla="*/ 442252 w 6096001"/>
              <a:gd name="connsiteY6" fmla="*/ 282588 h 569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5693399" extrusionOk="0">
                <a:moveTo>
                  <a:pt x="613929" y="0"/>
                </a:moveTo>
                <a:lnTo>
                  <a:pt x="6096001" y="0"/>
                </a:lnTo>
                <a:lnTo>
                  <a:pt x="6096001" y="4764882"/>
                </a:lnTo>
                <a:lnTo>
                  <a:pt x="5995011" y="4856669"/>
                </a:lnTo>
                <a:cubicBezTo>
                  <a:pt x="5361617" y="5379392"/>
                  <a:pt x="4549591" y="5693399"/>
                  <a:pt x="3664224" y="5693399"/>
                </a:cubicBezTo>
                <a:cubicBezTo>
                  <a:pt x="1640529" y="5693399"/>
                  <a:pt x="0" y="4052870"/>
                  <a:pt x="0" y="2029175"/>
                </a:cubicBezTo>
                <a:cubicBezTo>
                  <a:pt x="0" y="1396770"/>
                  <a:pt x="160208" y="801784"/>
                  <a:pt x="442252" y="28258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432000" rIns="252000" bIns="73152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07988" y="404812"/>
            <a:ext cx="5630862" cy="1007427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>
          <a:xfrm>
            <a:off x="10137663" y="6454800"/>
            <a:ext cx="1279358" cy="3091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07987" y="1741714"/>
            <a:ext cx="5630863" cy="765175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 hasCustomPrompt="1"/>
          </p:nvPr>
        </p:nvSpPr>
        <p:spPr bwMode="auto">
          <a:xfrm>
            <a:off x="407987" y="2570163"/>
            <a:ext cx="5630862" cy="343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9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Column and Image in Le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07988" y="2716357"/>
            <a:ext cx="5630862" cy="553998"/>
          </a:xfrm>
        </p:spPr>
        <p:txBody>
          <a:bodyPr anchor="b" anchorCtr="0">
            <a:spAutoFit/>
          </a:bodyPr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>
          <a:xfrm>
            <a:off x="10137663" y="6454800"/>
            <a:ext cx="1279358" cy="3091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24" name="Content Placeholder 3"/>
          <p:cNvSpPr>
            <a:spLocks noGrp="1"/>
          </p:cNvSpPr>
          <p:nvPr>
            <p:ph sz="quarter" idx="22" hasCustomPrompt="1"/>
          </p:nvPr>
        </p:nvSpPr>
        <p:spPr bwMode="auto">
          <a:xfrm>
            <a:off x="6153149" y="3688079"/>
            <a:ext cx="5630400" cy="234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 hasCustomPrompt="1"/>
          </p:nvPr>
        </p:nvSpPr>
        <p:spPr bwMode="auto">
          <a:xfrm>
            <a:off x="407988" y="3688079"/>
            <a:ext cx="5630400" cy="234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6873240" y="1"/>
            <a:ext cx="5318760" cy="3552079"/>
          </a:xfrm>
          <a:custGeom>
            <a:avLst/>
            <a:gdLst>
              <a:gd name="connsiteX0" fmla="*/ 20727 w 5318760"/>
              <a:gd name="connsiteY0" fmla="*/ 0 h 3552079"/>
              <a:gd name="connsiteX1" fmla="*/ 5318760 w 5318760"/>
              <a:gd name="connsiteY1" fmla="*/ 0 h 3552079"/>
              <a:gd name="connsiteX2" fmla="*/ 5318760 w 5318760"/>
              <a:gd name="connsiteY2" fmla="*/ 2741950 h 3552079"/>
              <a:gd name="connsiteX3" fmla="*/ 5230648 w 5318760"/>
              <a:gd name="connsiteY3" fmla="*/ 2822032 h 3552079"/>
              <a:gd name="connsiteX4" fmla="*/ 3197036 w 5318760"/>
              <a:gd name="connsiteY4" fmla="*/ 3552079 h 3552079"/>
              <a:gd name="connsiteX5" fmla="*/ 0 w 5318760"/>
              <a:gd name="connsiteY5" fmla="*/ 355043 h 3552079"/>
              <a:gd name="connsiteX6" fmla="*/ 6487 w 5318760"/>
              <a:gd name="connsiteY6" fmla="*/ 149723 h 355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8760" h="3552079" extrusionOk="0">
                <a:moveTo>
                  <a:pt x="20727" y="0"/>
                </a:moveTo>
                <a:lnTo>
                  <a:pt x="5318760" y="0"/>
                </a:lnTo>
                <a:lnTo>
                  <a:pt x="5318760" y="2741950"/>
                </a:lnTo>
                <a:lnTo>
                  <a:pt x="5230648" y="2822032"/>
                </a:lnTo>
                <a:cubicBezTo>
                  <a:pt x="4678012" y="3278108"/>
                  <a:pt x="3969519" y="3552079"/>
                  <a:pt x="3197036" y="3552079"/>
                </a:cubicBezTo>
                <a:cubicBezTo>
                  <a:pt x="1431362" y="3552079"/>
                  <a:pt x="0" y="2120717"/>
                  <a:pt x="0" y="355043"/>
                </a:cubicBezTo>
                <a:cubicBezTo>
                  <a:pt x="0" y="286071"/>
                  <a:pt x="2184" y="217610"/>
                  <a:pt x="6487" y="149723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0" rIns="252000" bIns="27432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  <a:endParaRPr/>
          </a:p>
        </p:txBody>
      </p:sp>
      <p:sp>
        <p:nvSpPr>
          <p:cNvPr id="9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Column and Image in Le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07988" y="2716357"/>
            <a:ext cx="5630862" cy="553998"/>
          </a:xfrm>
        </p:spPr>
        <p:txBody>
          <a:bodyPr anchor="b" anchorCtr="0">
            <a:spAutoFit/>
          </a:bodyPr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>
          <a:xfrm>
            <a:off x="10137663" y="6454800"/>
            <a:ext cx="1279358" cy="3091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23" name="Content Placeholder 3"/>
          <p:cNvSpPr>
            <a:spLocks noGrp="1"/>
          </p:cNvSpPr>
          <p:nvPr>
            <p:ph sz="quarter" idx="21" hasCustomPrompt="1"/>
          </p:nvPr>
        </p:nvSpPr>
        <p:spPr bwMode="auto">
          <a:xfrm>
            <a:off x="4243390" y="3688079"/>
            <a:ext cx="3715200" cy="234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4" name="Content Placeholder 3"/>
          <p:cNvSpPr>
            <a:spLocks noGrp="1"/>
          </p:cNvSpPr>
          <p:nvPr>
            <p:ph sz="quarter" idx="22" hasCustomPrompt="1"/>
          </p:nvPr>
        </p:nvSpPr>
        <p:spPr bwMode="auto">
          <a:xfrm>
            <a:off x="407988" y="3688079"/>
            <a:ext cx="3715200" cy="234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 hasCustomPrompt="1"/>
          </p:nvPr>
        </p:nvSpPr>
        <p:spPr bwMode="auto">
          <a:xfrm>
            <a:off x="8072441" y="3688079"/>
            <a:ext cx="3715200" cy="234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6873240" y="1"/>
            <a:ext cx="5318760" cy="3552079"/>
          </a:xfrm>
          <a:custGeom>
            <a:avLst/>
            <a:gdLst>
              <a:gd name="connsiteX0" fmla="*/ 20727 w 5318760"/>
              <a:gd name="connsiteY0" fmla="*/ 0 h 3552079"/>
              <a:gd name="connsiteX1" fmla="*/ 5318760 w 5318760"/>
              <a:gd name="connsiteY1" fmla="*/ 0 h 3552079"/>
              <a:gd name="connsiteX2" fmla="*/ 5318760 w 5318760"/>
              <a:gd name="connsiteY2" fmla="*/ 2741950 h 3552079"/>
              <a:gd name="connsiteX3" fmla="*/ 5230648 w 5318760"/>
              <a:gd name="connsiteY3" fmla="*/ 2822032 h 3552079"/>
              <a:gd name="connsiteX4" fmla="*/ 3197036 w 5318760"/>
              <a:gd name="connsiteY4" fmla="*/ 3552079 h 3552079"/>
              <a:gd name="connsiteX5" fmla="*/ 0 w 5318760"/>
              <a:gd name="connsiteY5" fmla="*/ 355043 h 3552079"/>
              <a:gd name="connsiteX6" fmla="*/ 6487 w 5318760"/>
              <a:gd name="connsiteY6" fmla="*/ 149723 h 355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8760" h="3552079" extrusionOk="0">
                <a:moveTo>
                  <a:pt x="20727" y="0"/>
                </a:moveTo>
                <a:lnTo>
                  <a:pt x="5318760" y="0"/>
                </a:lnTo>
                <a:lnTo>
                  <a:pt x="5318760" y="2741950"/>
                </a:lnTo>
                <a:lnTo>
                  <a:pt x="5230648" y="2822032"/>
                </a:lnTo>
                <a:cubicBezTo>
                  <a:pt x="4678012" y="3278108"/>
                  <a:pt x="3969519" y="3552079"/>
                  <a:pt x="3197036" y="3552079"/>
                </a:cubicBezTo>
                <a:cubicBezTo>
                  <a:pt x="1431362" y="3552079"/>
                  <a:pt x="0" y="2120717"/>
                  <a:pt x="0" y="355043"/>
                </a:cubicBezTo>
                <a:cubicBezTo>
                  <a:pt x="0" y="286071"/>
                  <a:pt x="2184" y="217610"/>
                  <a:pt x="6487" y="149723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0" rIns="252000" bIns="27432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  <a:endParaRPr/>
          </a:p>
        </p:txBody>
      </p:sp>
      <p:sp>
        <p:nvSpPr>
          <p:cNvPr id="10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 </a:t>
            </a: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/3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1" y="0"/>
            <a:ext cx="4622041" cy="6858000"/>
          </a:xfrm>
          <a:custGeom>
            <a:avLst/>
            <a:gdLst>
              <a:gd name="connsiteX0" fmla="*/ 0 w 4622041"/>
              <a:gd name="connsiteY0" fmla="*/ 0 h 6858000"/>
              <a:gd name="connsiteX1" fmla="*/ 1524909 w 4622041"/>
              <a:gd name="connsiteY1" fmla="*/ 0 h 6858000"/>
              <a:gd name="connsiteX2" fmla="*/ 3181350 w 4622041"/>
              <a:gd name="connsiteY2" fmla="*/ 0 h 6858000"/>
              <a:gd name="connsiteX3" fmla="*/ 3848100 w 4622041"/>
              <a:gd name="connsiteY3" fmla="*/ 0 h 6858000"/>
              <a:gd name="connsiteX4" fmla="*/ 4203480 w 4622041"/>
              <a:gd name="connsiteY4" fmla="*/ 0 h 6858000"/>
              <a:gd name="connsiteX5" fmla="*/ 4622041 w 4622041"/>
              <a:gd name="connsiteY5" fmla="*/ 0 h 6858000"/>
              <a:gd name="connsiteX6" fmla="*/ 4491391 w 4622041"/>
              <a:gd name="connsiteY6" fmla="*/ 203795 h 6858000"/>
              <a:gd name="connsiteX7" fmla="*/ 3590925 w 4622041"/>
              <a:gd name="connsiteY7" fmla="*/ 3429000 h 6858000"/>
              <a:gd name="connsiteX8" fmla="*/ 4491391 w 4622041"/>
              <a:gd name="connsiteY8" fmla="*/ 6654205 h 6858000"/>
              <a:gd name="connsiteX9" fmla="*/ 4622041 w 4622041"/>
              <a:gd name="connsiteY9" fmla="*/ 6858000 h 6858000"/>
              <a:gd name="connsiteX10" fmla="*/ 4452454 w 4622041"/>
              <a:gd name="connsiteY10" fmla="*/ 6858000 h 6858000"/>
              <a:gd name="connsiteX11" fmla="*/ 3848100 w 4622041"/>
              <a:gd name="connsiteY11" fmla="*/ 6858000 h 6858000"/>
              <a:gd name="connsiteX12" fmla="*/ 3181350 w 4622041"/>
              <a:gd name="connsiteY12" fmla="*/ 6858000 h 6858000"/>
              <a:gd name="connsiteX13" fmla="*/ 1275934 w 4622041"/>
              <a:gd name="connsiteY13" fmla="*/ 6858000 h 6858000"/>
              <a:gd name="connsiteX14" fmla="*/ 0 w 4622041"/>
              <a:gd name="connsiteY14" fmla="*/ 6858000 h 6858000"/>
              <a:gd name="connsiteX15" fmla="*/ 0 w 4622041"/>
              <a:gd name="connsiteY15" fmla="*/ 5860486 h 6858000"/>
              <a:gd name="connsiteX16" fmla="*/ 0 w 4622041"/>
              <a:gd name="connsiteY16" fmla="*/ 11044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2041" h="6858000" extrusionOk="0">
                <a:moveTo>
                  <a:pt x="0" y="0"/>
                </a:moveTo>
                <a:lnTo>
                  <a:pt x="1524909" y="0"/>
                </a:lnTo>
                <a:lnTo>
                  <a:pt x="3181350" y="0"/>
                </a:lnTo>
                <a:lnTo>
                  <a:pt x="3848100" y="0"/>
                </a:lnTo>
                <a:lnTo>
                  <a:pt x="4203480" y="0"/>
                </a:lnTo>
                <a:lnTo>
                  <a:pt x="4622041" y="0"/>
                </a:lnTo>
                <a:lnTo>
                  <a:pt x="4491391" y="203795"/>
                </a:lnTo>
                <a:cubicBezTo>
                  <a:pt x="3919978" y="1144214"/>
                  <a:pt x="3590925" y="2248180"/>
                  <a:pt x="3590925" y="3429000"/>
                </a:cubicBezTo>
                <a:cubicBezTo>
                  <a:pt x="3590925" y="4609821"/>
                  <a:pt x="3919978" y="5713787"/>
                  <a:pt x="4491391" y="6654205"/>
                </a:cubicBezTo>
                <a:lnTo>
                  <a:pt x="4622041" y="6858000"/>
                </a:lnTo>
                <a:lnTo>
                  <a:pt x="4452454" y="6858000"/>
                </a:lnTo>
                <a:lnTo>
                  <a:pt x="3848100" y="6858000"/>
                </a:lnTo>
                <a:lnTo>
                  <a:pt x="3181350" y="6858000"/>
                </a:lnTo>
                <a:lnTo>
                  <a:pt x="1275934" y="6858000"/>
                </a:lnTo>
                <a:lnTo>
                  <a:pt x="0" y="6858000"/>
                </a:lnTo>
                <a:lnTo>
                  <a:pt x="0" y="5860486"/>
                </a:lnTo>
                <a:lnTo>
                  <a:pt x="0" y="110440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396000" tIns="612000" rIns="576000" bIns="822960" rtlCol="0" anchor="ctr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lang="en-US" sz="1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</a:t>
            </a:r>
            <a:br>
              <a:rPr lang="en-US"/>
            </a:br>
            <a:r>
              <a:rPr lang="en-US"/>
              <a:t>Brand Pictures, or insert a </a:t>
            </a:r>
            <a:br>
              <a:rPr lang="en-US"/>
            </a:br>
            <a:r>
              <a:rPr lang="en-US"/>
              <a:t>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</a:t>
            </a:r>
            <a:br>
              <a:rPr lang="en-US"/>
            </a:br>
            <a:r>
              <a:rPr lang="en-US"/>
              <a:t>within the frame by using the </a:t>
            </a:r>
            <a:br>
              <a:rPr lang="en-US"/>
            </a:br>
            <a:r>
              <a:rPr lang="en-US"/>
              <a:t>Crop feature in the Picture </a:t>
            </a:r>
            <a:br>
              <a:rPr lang="en-US"/>
            </a:br>
            <a:r>
              <a:rPr lang="en-US"/>
              <a:t>Format tab of the ribbon.</a:t>
            </a:r>
            <a:br>
              <a:rPr lang="en-US"/>
            </a:br>
            <a:r>
              <a:rPr lang="en-US"/>
              <a:t>_______________________________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499428" y="404812"/>
            <a:ext cx="7284584" cy="1017588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9" hasCustomPrompt="1"/>
          </p:nvPr>
        </p:nvSpPr>
        <p:spPr bwMode="auto">
          <a:xfrm>
            <a:off x="4499429" y="1557337"/>
            <a:ext cx="7284584" cy="3877200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1"/>
          </p:nvPr>
        </p:nvSpPr>
        <p:spPr bwMode="auto">
          <a:xfrm>
            <a:off x="10137663" y="6454800"/>
            <a:ext cx="1279358" cy="3091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 bwMode="auto"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9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475163" y="5435602"/>
            <a:ext cx="7308850" cy="765173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3220BA-2241-4249-B9B6-B3D0349B755E}" type="datetimeFigureOut">
              <a:rPr lang="ru-RU"/>
              <a:t>31.03.2026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C205E07-7FDA-4C50-B189-816241C654C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/3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1" y="0"/>
            <a:ext cx="7020377" cy="6858000"/>
          </a:xfrm>
          <a:custGeom>
            <a:avLst/>
            <a:gdLst>
              <a:gd name="connsiteX0" fmla="*/ 0 w 7020377"/>
              <a:gd name="connsiteY0" fmla="*/ 0 h 6858000"/>
              <a:gd name="connsiteX1" fmla="*/ 1524909 w 7020377"/>
              <a:gd name="connsiteY1" fmla="*/ 0 h 6858000"/>
              <a:gd name="connsiteX2" fmla="*/ 2398336 w 7020377"/>
              <a:gd name="connsiteY2" fmla="*/ 0 h 6858000"/>
              <a:gd name="connsiteX3" fmla="*/ 3120570 w 7020377"/>
              <a:gd name="connsiteY3" fmla="*/ 0 h 6858000"/>
              <a:gd name="connsiteX4" fmla="*/ 3181350 w 7020377"/>
              <a:gd name="connsiteY4" fmla="*/ 0 h 6858000"/>
              <a:gd name="connsiteX5" fmla="*/ 3848100 w 7020377"/>
              <a:gd name="connsiteY5" fmla="*/ 0 h 6858000"/>
              <a:gd name="connsiteX6" fmla="*/ 3923245 w 7020377"/>
              <a:gd name="connsiteY6" fmla="*/ 0 h 6858000"/>
              <a:gd name="connsiteX7" fmla="*/ 4203480 w 7020377"/>
              <a:gd name="connsiteY7" fmla="*/ 0 h 6858000"/>
              <a:gd name="connsiteX8" fmla="*/ 4622041 w 7020377"/>
              <a:gd name="connsiteY8" fmla="*/ 0 h 6858000"/>
              <a:gd name="connsiteX9" fmla="*/ 5579686 w 7020377"/>
              <a:gd name="connsiteY9" fmla="*/ 0 h 6858000"/>
              <a:gd name="connsiteX10" fmla="*/ 6246436 w 7020377"/>
              <a:gd name="connsiteY10" fmla="*/ 0 h 6858000"/>
              <a:gd name="connsiteX11" fmla="*/ 6601816 w 7020377"/>
              <a:gd name="connsiteY11" fmla="*/ 0 h 6858000"/>
              <a:gd name="connsiteX12" fmla="*/ 7020377 w 7020377"/>
              <a:gd name="connsiteY12" fmla="*/ 0 h 6858000"/>
              <a:gd name="connsiteX13" fmla="*/ 6889727 w 7020377"/>
              <a:gd name="connsiteY13" fmla="*/ 203795 h 6858000"/>
              <a:gd name="connsiteX14" fmla="*/ 5989261 w 7020377"/>
              <a:gd name="connsiteY14" fmla="*/ 3429000 h 6858000"/>
              <a:gd name="connsiteX15" fmla="*/ 6889727 w 7020377"/>
              <a:gd name="connsiteY15" fmla="*/ 6654205 h 6858000"/>
              <a:gd name="connsiteX16" fmla="*/ 7020377 w 7020377"/>
              <a:gd name="connsiteY16" fmla="*/ 6858000 h 6858000"/>
              <a:gd name="connsiteX17" fmla="*/ 6850790 w 7020377"/>
              <a:gd name="connsiteY17" fmla="*/ 6858000 h 6858000"/>
              <a:gd name="connsiteX18" fmla="*/ 6246436 w 7020377"/>
              <a:gd name="connsiteY18" fmla="*/ 6858000 h 6858000"/>
              <a:gd name="connsiteX19" fmla="*/ 5579686 w 7020377"/>
              <a:gd name="connsiteY19" fmla="*/ 6858000 h 6858000"/>
              <a:gd name="connsiteX20" fmla="*/ 4622041 w 7020377"/>
              <a:gd name="connsiteY20" fmla="*/ 6858000 h 6858000"/>
              <a:gd name="connsiteX21" fmla="*/ 4452454 w 7020377"/>
              <a:gd name="connsiteY21" fmla="*/ 6858000 h 6858000"/>
              <a:gd name="connsiteX22" fmla="*/ 3848100 w 7020377"/>
              <a:gd name="connsiteY22" fmla="*/ 6858000 h 6858000"/>
              <a:gd name="connsiteX23" fmla="*/ 3674270 w 7020377"/>
              <a:gd name="connsiteY23" fmla="*/ 6858000 h 6858000"/>
              <a:gd name="connsiteX24" fmla="*/ 3181350 w 7020377"/>
              <a:gd name="connsiteY24" fmla="*/ 6858000 h 6858000"/>
              <a:gd name="connsiteX25" fmla="*/ 3120570 w 7020377"/>
              <a:gd name="connsiteY25" fmla="*/ 6858000 h 6858000"/>
              <a:gd name="connsiteX26" fmla="*/ 2398336 w 7020377"/>
              <a:gd name="connsiteY26" fmla="*/ 6858000 h 6858000"/>
              <a:gd name="connsiteX27" fmla="*/ 1275934 w 7020377"/>
              <a:gd name="connsiteY27" fmla="*/ 6858000 h 6858000"/>
              <a:gd name="connsiteX28" fmla="*/ 0 w 7020377"/>
              <a:gd name="connsiteY28" fmla="*/ 6858000 h 6858000"/>
              <a:gd name="connsiteX29" fmla="*/ 0 w 7020377"/>
              <a:gd name="connsiteY29" fmla="*/ 5860486 h 6858000"/>
              <a:gd name="connsiteX30" fmla="*/ 0 w 7020377"/>
              <a:gd name="connsiteY30" fmla="*/ 11044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020377" h="6858000" extrusionOk="0">
                <a:moveTo>
                  <a:pt x="0" y="0"/>
                </a:moveTo>
                <a:lnTo>
                  <a:pt x="1524909" y="0"/>
                </a:lnTo>
                <a:lnTo>
                  <a:pt x="2398336" y="0"/>
                </a:lnTo>
                <a:lnTo>
                  <a:pt x="3120570" y="0"/>
                </a:lnTo>
                <a:lnTo>
                  <a:pt x="3181350" y="0"/>
                </a:lnTo>
                <a:lnTo>
                  <a:pt x="3848100" y="0"/>
                </a:lnTo>
                <a:lnTo>
                  <a:pt x="3923245" y="0"/>
                </a:lnTo>
                <a:lnTo>
                  <a:pt x="4203480" y="0"/>
                </a:lnTo>
                <a:lnTo>
                  <a:pt x="4622041" y="0"/>
                </a:lnTo>
                <a:lnTo>
                  <a:pt x="5579686" y="0"/>
                </a:lnTo>
                <a:lnTo>
                  <a:pt x="6246436" y="0"/>
                </a:lnTo>
                <a:lnTo>
                  <a:pt x="6601816" y="0"/>
                </a:lnTo>
                <a:lnTo>
                  <a:pt x="7020377" y="0"/>
                </a:lnTo>
                <a:lnTo>
                  <a:pt x="6889727" y="203795"/>
                </a:lnTo>
                <a:cubicBezTo>
                  <a:pt x="6318314" y="1144214"/>
                  <a:pt x="5989261" y="2248180"/>
                  <a:pt x="5989261" y="3429000"/>
                </a:cubicBezTo>
                <a:cubicBezTo>
                  <a:pt x="5989261" y="4609821"/>
                  <a:pt x="6318314" y="5713787"/>
                  <a:pt x="6889727" y="6654205"/>
                </a:cubicBezTo>
                <a:lnTo>
                  <a:pt x="7020377" y="6858000"/>
                </a:lnTo>
                <a:lnTo>
                  <a:pt x="6850790" y="6858000"/>
                </a:lnTo>
                <a:lnTo>
                  <a:pt x="6246436" y="6858000"/>
                </a:lnTo>
                <a:lnTo>
                  <a:pt x="5579686" y="6858000"/>
                </a:lnTo>
                <a:lnTo>
                  <a:pt x="4622041" y="6858000"/>
                </a:lnTo>
                <a:lnTo>
                  <a:pt x="4452454" y="6858000"/>
                </a:lnTo>
                <a:lnTo>
                  <a:pt x="3848100" y="6858000"/>
                </a:lnTo>
                <a:lnTo>
                  <a:pt x="3674270" y="6858000"/>
                </a:lnTo>
                <a:lnTo>
                  <a:pt x="3181350" y="6858000"/>
                </a:lnTo>
                <a:lnTo>
                  <a:pt x="3120570" y="6858000"/>
                </a:lnTo>
                <a:lnTo>
                  <a:pt x="2398336" y="6858000"/>
                </a:lnTo>
                <a:lnTo>
                  <a:pt x="1275934" y="6858000"/>
                </a:lnTo>
                <a:lnTo>
                  <a:pt x="0" y="6858000"/>
                </a:lnTo>
                <a:lnTo>
                  <a:pt x="0" y="5860486"/>
                </a:lnTo>
                <a:lnTo>
                  <a:pt x="0" y="110440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396000" tIns="612000" rIns="576000" bIns="914400" rtlCol="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lang="en-US" sz="1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908799" y="404812"/>
            <a:ext cx="4875213" cy="1017588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</a:t>
            </a:r>
            <a:br>
              <a:rPr lang="en-US"/>
            </a:br>
            <a:r>
              <a:rPr lang="en-US"/>
              <a:t>title here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10137663" y="6454800"/>
            <a:ext cx="1279358" cy="3091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9" hasCustomPrompt="1"/>
          </p:nvPr>
        </p:nvSpPr>
        <p:spPr bwMode="auto">
          <a:xfrm>
            <a:off x="6908799" y="1557339"/>
            <a:ext cx="4875213" cy="3877200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8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6888163" y="5435602"/>
            <a:ext cx="4895850" cy="765173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Value Poi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1139499" y="1871971"/>
            <a:ext cx="2252662" cy="22510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>
              <a:defRPr/>
            </a:pPr>
            <a:r>
              <a:rPr lang="en-US"/>
              <a:t> 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07989" y="4213225"/>
            <a:ext cx="3563936" cy="172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pPr lvl="0">
              <a:defRPr/>
            </a:pPr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colour before inserting an icon. </a:t>
            </a:r>
            <a:endParaRPr/>
          </a:p>
        </p:txBody>
      </p:sp>
      <p:sp>
        <p:nvSpPr>
          <p:cNvPr id="20" name="Picture Placeholder 18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4968875" y="1871971"/>
            <a:ext cx="2252662" cy="22510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>
              <a:defRPr/>
            </a:pPr>
            <a:r>
              <a:rPr lang="en-US"/>
              <a:t> </a:t>
            </a:r>
            <a:endParaRPr/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799513" y="1871971"/>
            <a:ext cx="2252662" cy="22510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>
              <a:defRPr/>
            </a:pPr>
            <a:r>
              <a:rPr lang="en-US"/>
              <a:t> 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4"/>
          </p:nvPr>
        </p:nvSpPr>
        <p:spPr bwMode="auto">
          <a:xfrm>
            <a:off x="10137663" y="6454800"/>
            <a:ext cx="1279358" cy="3091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6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314032" y="4213225"/>
            <a:ext cx="3563936" cy="172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pPr lvl="0">
              <a:defRPr/>
            </a:pPr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colour before inserting an icon. </a:t>
            </a:r>
            <a:endParaRPr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8220075" y="4213225"/>
            <a:ext cx="3563936" cy="172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pPr lvl="0">
              <a:defRPr/>
            </a:pPr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colour before inserting an icon. </a:t>
            </a:r>
            <a:endParaRPr/>
          </a:p>
        </p:txBody>
      </p:sp>
      <p:sp>
        <p:nvSpPr>
          <p:cNvPr id="14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Value Poi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568658" y="1871971"/>
            <a:ext cx="2252662" cy="22510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>
              <a:defRPr/>
            </a:pPr>
            <a:r>
              <a:rPr lang="en-US"/>
              <a:t> 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>
          <a:xfrm>
            <a:off x="10137663" y="6454800"/>
            <a:ext cx="1279358" cy="3091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20" name="Picture Placeholder 18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3502666" y="1871971"/>
            <a:ext cx="2252662" cy="22510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>
              <a:defRPr/>
            </a:pPr>
            <a:r>
              <a:rPr lang="en-US"/>
              <a:t> </a:t>
            </a:r>
            <a:endParaRPr/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6436674" y="1871971"/>
            <a:ext cx="2252662" cy="22510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>
              <a:defRPr/>
            </a:pPr>
            <a:r>
              <a:rPr lang="en-US"/>
              <a:t> </a:t>
            </a:r>
            <a:endParaRPr/>
          </a:p>
        </p:txBody>
      </p:sp>
      <p:sp>
        <p:nvSpPr>
          <p:cNvPr id="26" name="Picture Placeholder 18"/>
          <p:cNvSpPr>
            <a:spLocks noGrp="1"/>
          </p:cNvSpPr>
          <p:nvPr>
            <p:ph type="pic" sz="quarter" idx="28" hasCustomPrompt="1"/>
          </p:nvPr>
        </p:nvSpPr>
        <p:spPr bwMode="auto">
          <a:xfrm>
            <a:off x="9370682" y="1871971"/>
            <a:ext cx="2252662" cy="225107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>
              <a:defRPr/>
            </a:pPr>
            <a:r>
              <a:rPr lang="en-US"/>
              <a:t> </a:t>
            </a:r>
            <a:endParaRPr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07989" y="4213225"/>
            <a:ext cx="2592386" cy="1754326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>
              <a:defRPr/>
            </a:pPr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colour before inserting an icon. </a:t>
            </a:r>
            <a:endParaRPr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3338933" y="4213225"/>
            <a:ext cx="2592386" cy="1754326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>
              <a:defRPr/>
            </a:pPr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colour before inserting an icon. </a:t>
            </a:r>
            <a:endParaRPr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6269877" y="4213225"/>
            <a:ext cx="2592386" cy="1754326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>
              <a:defRPr/>
            </a:pPr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colour before inserting an icon. </a:t>
            </a:r>
            <a:endParaRPr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9200820" y="4213225"/>
            <a:ext cx="2592386" cy="1754326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>
              <a:defRPr/>
            </a:pPr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colour before inserting an icon. </a:t>
            </a:r>
            <a:endParaRPr/>
          </a:p>
        </p:txBody>
      </p:sp>
      <p:sp>
        <p:nvSpPr>
          <p:cNvPr id="18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 Value Poi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551619" y="1871971"/>
            <a:ext cx="1814648" cy="18133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>
              <a:defRPr/>
            </a:pPr>
            <a:r>
              <a:rPr lang="en-US"/>
              <a:t> 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>
          <a:xfrm>
            <a:off x="10137663" y="6454800"/>
            <a:ext cx="1279358" cy="3091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20" name="Picture Placeholder 18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2870147" y="1871971"/>
            <a:ext cx="1814648" cy="18133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>
              <a:defRPr/>
            </a:pPr>
            <a:r>
              <a:rPr lang="en-US"/>
              <a:t> </a:t>
            </a:r>
            <a:endParaRPr/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5188674" y="1871971"/>
            <a:ext cx="1814648" cy="18133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>
              <a:defRPr/>
            </a:pPr>
            <a:r>
              <a:rPr lang="en-US"/>
              <a:t> </a:t>
            </a:r>
            <a:endParaRPr/>
          </a:p>
        </p:txBody>
      </p:sp>
      <p:sp>
        <p:nvSpPr>
          <p:cNvPr id="26" name="Picture Placeholder 18"/>
          <p:cNvSpPr>
            <a:spLocks noGrp="1"/>
          </p:cNvSpPr>
          <p:nvPr>
            <p:ph type="pic" sz="quarter" idx="28" hasCustomPrompt="1"/>
          </p:nvPr>
        </p:nvSpPr>
        <p:spPr bwMode="auto">
          <a:xfrm>
            <a:off x="7511188" y="1871971"/>
            <a:ext cx="1814648" cy="18133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>
              <a:defRPr/>
            </a:pPr>
            <a:r>
              <a:rPr lang="en-US"/>
              <a:t> </a:t>
            </a:r>
            <a:endParaRPr/>
          </a:p>
        </p:txBody>
      </p:sp>
      <p:sp>
        <p:nvSpPr>
          <p:cNvPr id="15" name="Picture Placeholder 18"/>
          <p:cNvSpPr>
            <a:spLocks noGrp="1"/>
          </p:cNvSpPr>
          <p:nvPr>
            <p:ph type="pic" sz="quarter" idx="30" hasCustomPrompt="1"/>
          </p:nvPr>
        </p:nvSpPr>
        <p:spPr bwMode="auto">
          <a:xfrm>
            <a:off x="9814650" y="1871971"/>
            <a:ext cx="1814648" cy="18133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>
              <a:defRPr/>
            </a:pPr>
            <a:r>
              <a:rPr lang="en-US"/>
              <a:t> </a:t>
            </a:r>
            <a:endParaRPr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07989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>
              <a:defRPr/>
            </a:pPr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colour before inserting an icon. </a:t>
            </a:r>
            <a:endParaRPr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2711450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>
              <a:defRPr/>
            </a:pPr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colour before inserting an icon. </a:t>
            </a:r>
            <a:endParaRPr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5016500" y="3927674"/>
            <a:ext cx="2158999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>
              <a:defRPr/>
            </a:pPr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colour before inserting an icon. </a:t>
            </a:r>
            <a:endParaRPr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7356475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>
              <a:defRPr/>
            </a:pPr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colour before inserting an icon. </a:t>
            </a:r>
            <a:endParaRPr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9659937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>
              <a:defRPr/>
            </a:pPr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colour before inserting an icon. </a:t>
            </a:r>
            <a:endParaRPr/>
          </a:p>
        </p:txBody>
      </p:sp>
      <p:sp>
        <p:nvSpPr>
          <p:cNvPr id="17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 userDrawn="1"/>
        </p:nvSpPr>
        <p:spPr bwMode="auto">
          <a:xfrm>
            <a:off x="1257304" y="769811"/>
            <a:ext cx="9677394" cy="531837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sz="9600"/>
              <a:t>Do not use layouts</a:t>
            </a:r>
            <a:br>
              <a:rPr lang="en-US" sz="9600"/>
            </a:br>
            <a:r>
              <a:rPr lang="en-US" sz="9600"/>
              <a:t>in this section appearing after this point. </a:t>
            </a:r>
            <a:endParaRPr/>
          </a:p>
        </p:txBody>
      </p:sp>
      <p:sp>
        <p:nvSpPr>
          <p:cNvPr id="3" name="DO NOT DELETE (BRANDIN)"/>
          <p:cNvSpPr/>
          <p:nvPr userDrawn="1"/>
        </p:nvSpPr>
        <p:spPr bwMode="auto">
          <a:xfrm>
            <a:off x="152400" y="1524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- Secondary Log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07987" y="1486304"/>
            <a:ext cx="5185093" cy="2649135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6188475" y="0"/>
            <a:ext cx="6004761" cy="6865200"/>
          </a:xfrm>
          <a:custGeom>
            <a:avLst/>
            <a:gdLst>
              <a:gd name="connsiteX0" fmla="*/ 1547827 w 6004761"/>
              <a:gd name="connsiteY0" fmla="*/ 0 h 6864096"/>
              <a:gd name="connsiteX1" fmla="*/ 6004760 w 6004761"/>
              <a:gd name="connsiteY1" fmla="*/ 0 h 6864096"/>
              <a:gd name="connsiteX2" fmla="*/ 6004761 w 6004761"/>
              <a:gd name="connsiteY2" fmla="*/ 6864096 h 6864096"/>
              <a:gd name="connsiteX3" fmla="*/ 1554450 w 6004761"/>
              <a:gd name="connsiteY3" fmla="*/ 6864096 h 6864096"/>
              <a:gd name="connsiteX4" fmla="*/ 1379124 w 6004761"/>
              <a:gd name="connsiteY4" fmla="*/ 6702826 h 6864096"/>
              <a:gd name="connsiteX5" fmla="*/ 0 w 6004761"/>
              <a:gd name="connsiteY5" fmla="*/ 3429001 h 6864096"/>
              <a:gd name="connsiteX6" fmla="*/ 1379124 w 6004761"/>
              <a:gd name="connsiteY6" fmla="*/ 155178 h 6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4761" h="6864096" extrusionOk="0">
                <a:moveTo>
                  <a:pt x="1547827" y="0"/>
                </a:moveTo>
                <a:lnTo>
                  <a:pt x="6004760" y="0"/>
                </a:lnTo>
                <a:lnTo>
                  <a:pt x="6004761" y="6864096"/>
                </a:lnTo>
                <a:lnTo>
                  <a:pt x="1554450" y="6864096"/>
                </a:lnTo>
                <a:lnTo>
                  <a:pt x="1379124" y="6702826"/>
                </a:lnTo>
                <a:cubicBezTo>
                  <a:pt x="528239" y="5871990"/>
                  <a:pt x="0" y="4712184"/>
                  <a:pt x="0" y="3429001"/>
                </a:cubicBezTo>
                <a:cubicBezTo>
                  <a:pt x="0" y="2145819"/>
                  <a:pt x="528239" y="986013"/>
                  <a:pt x="1379124" y="15517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32000" rIns="91440" bIns="731520" rtlCol="0" anchor="ctr">
            <a:noAutofit/>
          </a:bodyPr>
          <a:lstStyle>
            <a:lvl1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lang="en-US" sz="16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defRPr/>
            </a:pPr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  <a:endParaRPr/>
          </a:p>
        </p:txBody>
      </p:sp>
      <p:pic>
        <p:nvPicPr>
          <p:cNvPr id="7" name="Picture 2" descr="Image result for ASTRAZENECA LOGO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412276" y="576767"/>
            <a:ext cx="2405987" cy="651957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407988" y="4328932"/>
            <a:ext cx="5184775" cy="120376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add subtitle / presenter name</a:t>
            </a:r>
            <a:endParaRPr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342900" y="404813"/>
            <a:ext cx="2794000" cy="9204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  <a:defRPr/>
            </a:pPr>
            <a:endParaRPr lang="en-US" sz="2400"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auto">
          <a:xfrm>
            <a:off x="407987" y="5887668"/>
            <a:ext cx="1279358" cy="309145"/>
          </a:xfrm>
        </p:spPr>
        <p:txBody>
          <a:bodyPr lIns="0"/>
          <a:lstStyle>
            <a:lvl1pPr algn="l"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3530600" y="622299"/>
            <a:ext cx="2062480" cy="635001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>
              <a:defRPr/>
            </a:pPr>
            <a:r>
              <a:rPr lang="en-US"/>
              <a:t>Use this placeholder for a secondary logo if needed</a:t>
            </a:r>
            <a:endParaRPr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07988" y="6420976"/>
            <a:ext cx="5184775" cy="234286"/>
          </a:xfrm>
        </p:spPr>
        <p:txBody>
          <a:bodyPr lIns="0" tIns="36000" rIns="0" bIns="36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  <a:lvl2pPr marL="432000" indent="0">
              <a:buNone/>
              <a:defRPr sz="1050"/>
            </a:lvl2pPr>
            <a:lvl3pPr marL="684000" indent="0">
              <a:buNone/>
              <a:defRPr sz="1050"/>
            </a:lvl3pPr>
            <a:lvl4pPr marL="828000" indent="0">
              <a:buNone/>
              <a:defRPr sz="1050"/>
            </a:lvl4pPr>
            <a:lvl5pPr marL="9594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add confidentiality statement here</a:t>
            </a:r>
            <a:endParaRPr/>
          </a:p>
        </p:txBody>
      </p:sp>
      <p:sp>
        <p:nvSpPr>
          <p:cNvPr id="16" name="Freeform: Shape 15"/>
          <p:cNvSpPr/>
          <p:nvPr userDrawn="1"/>
        </p:nvSpPr>
        <p:spPr bwMode="auto">
          <a:xfrm>
            <a:off x="-2087955" y="1"/>
            <a:ext cx="2064161" cy="6858000"/>
          </a:xfrm>
          <a:custGeom>
            <a:avLst/>
            <a:gdLst>
              <a:gd name="connsiteX0" fmla="*/ 0 w 2064161"/>
              <a:gd name="connsiteY0" fmla="*/ 0 h 6858000"/>
              <a:gd name="connsiteX1" fmla="*/ 2002971 w 2064161"/>
              <a:gd name="connsiteY1" fmla="*/ 0 h 6858000"/>
              <a:gd name="connsiteX2" fmla="*/ 2002971 w 2064161"/>
              <a:gd name="connsiteY2" fmla="*/ 6447122 h 6858000"/>
              <a:gd name="connsiteX3" fmla="*/ 2064161 w 2064161"/>
              <a:gd name="connsiteY3" fmla="*/ 6538118 h 6858000"/>
              <a:gd name="connsiteX4" fmla="*/ 2002971 w 2064161"/>
              <a:gd name="connsiteY4" fmla="*/ 6629114 h 6858000"/>
              <a:gd name="connsiteX5" fmla="*/ 2002971 w 2064161"/>
              <a:gd name="connsiteY5" fmla="*/ 6858000 h 6858000"/>
              <a:gd name="connsiteX6" fmla="*/ 0 w 206416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161" h="6858000" extrusionOk="0">
                <a:moveTo>
                  <a:pt x="0" y="0"/>
                </a:moveTo>
                <a:lnTo>
                  <a:pt x="2002971" y="0"/>
                </a:lnTo>
                <a:lnTo>
                  <a:pt x="2002971" y="6447122"/>
                </a:lnTo>
                <a:lnTo>
                  <a:pt x="2064161" y="6538118"/>
                </a:lnTo>
                <a:lnTo>
                  <a:pt x="2002971" y="6629114"/>
                </a:lnTo>
                <a:lnTo>
                  <a:pt x="200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Ins="144000" bIns="216000" rtlCol="0" anchor="b" anchorCtr="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1400">
                <a:solidFill>
                  <a:schemeClr val="tx1"/>
                </a:solidFill>
              </a:rPr>
              <a:t>Please ensure you have added the correct confidentiality statement. </a:t>
            </a:r>
            <a:endParaRPr/>
          </a:p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1400">
                <a:solidFill>
                  <a:schemeClr val="tx1"/>
                </a:solidFill>
              </a:rPr>
              <a:t>Type the correct statement: </a:t>
            </a:r>
            <a:br>
              <a:rPr lang="en-GB" sz="1400">
                <a:solidFill>
                  <a:schemeClr val="accent1"/>
                </a:solidFill>
              </a:rPr>
            </a:br>
            <a:r>
              <a:rPr lang="en-GB" sz="1400">
                <a:solidFill>
                  <a:schemeClr val="accent1"/>
                </a:solidFill>
              </a:rPr>
              <a:t>‘</a:t>
            </a:r>
            <a:r>
              <a:rPr lang="en-GB" sz="1400" b="1" i="1">
                <a:solidFill>
                  <a:schemeClr val="accent1"/>
                </a:solidFill>
              </a:rPr>
              <a:t>Company Restricted’ </a:t>
            </a:r>
            <a:r>
              <a:rPr lang="en-GB" sz="1400" b="0">
                <a:solidFill>
                  <a:schemeClr val="tx1"/>
                </a:solidFill>
              </a:rPr>
              <a:t>or</a:t>
            </a:r>
            <a:r>
              <a:rPr lang="en-GB" sz="1400" b="1">
                <a:solidFill>
                  <a:schemeClr val="accent1"/>
                </a:solidFill>
              </a:rPr>
              <a:t> ‘</a:t>
            </a:r>
            <a:r>
              <a:rPr lang="en-GB" sz="1400" b="1" i="1">
                <a:solidFill>
                  <a:schemeClr val="accent1"/>
                </a:solidFill>
              </a:rPr>
              <a:t>Strictly Confidential’ </a:t>
            </a:r>
            <a:r>
              <a:rPr lang="en-GB" sz="1400" b="0" i="1">
                <a:solidFill>
                  <a:schemeClr val="tx1"/>
                </a:solidFill>
              </a:rPr>
              <a:t>.</a:t>
            </a:r>
            <a:r>
              <a:rPr lang="en-GB" sz="1400" b="1" i="1">
                <a:solidFill>
                  <a:schemeClr val="accent1"/>
                </a:solidFill>
              </a:rPr>
              <a:t> </a:t>
            </a:r>
            <a:r>
              <a:rPr lang="en-GB" sz="1400" b="0" i="0">
                <a:solidFill>
                  <a:schemeClr val="tx1"/>
                </a:solidFill>
              </a:rPr>
              <a:t>No statement is needed </a:t>
            </a:r>
            <a:br>
              <a:rPr lang="en-GB" sz="1400" b="0" i="0">
                <a:solidFill>
                  <a:schemeClr val="tx1"/>
                </a:solidFill>
              </a:rPr>
            </a:br>
            <a:r>
              <a:rPr lang="en-GB" sz="1400" b="0" i="0">
                <a:solidFill>
                  <a:schemeClr val="tx1"/>
                </a:solidFill>
              </a:rPr>
              <a:t>for public information. </a:t>
            </a:r>
            <a:endParaRPr lang="en-GB" sz="1400" b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 bwMode="auto">
          <a:xfrm>
            <a:off x="-1944694" y="3878333"/>
            <a:ext cx="419968" cy="419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+mn-lt"/>
              </a:rPr>
              <a:t>!</a:t>
            </a:r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- Cobr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07987" y="1486304"/>
            <a:ext cx="5185093" cy="2649135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6188475" y="0"/>
            <a:ext cx="6004761" cy="6865200"/>
          </a:xfrm>
          <a:custGeom>
            <a:avLst/>
            <a:gdLst>
              <a:gd name="connsiteX0" fmla="*/ 1547827 w 6004761"/>
              <a:gd name="connsiteY0" fmla="*/ 0 h 6864096"/>
              <a:gd name="connsiteX1" fmla="*/ 6004760 w 6004761"/>
              <a:gd name="connsiteY1" fmla="*/ 0 h 6864096"/>
              <a:gd name="connsiteX2" fmla="*/ 6004761 w 6004761"/>
              <a:gd name="connsiteY2" fmla="*/ 6864096 h 6864096"/>
              <a:gd name="connsiteX3" fmla="*/ 1554450 w 6004761"/>
              <a:gd name="connsiteY3" fmla="*/ 6864096 h 6864096"/>
              <a:gd name="connsiteX4" fmla="*/ 1379124 w 6004761"/>
              <a:gd name="connsiteY4" fmla="*/ 6702826 h 6864096"/>
              <a:gd name="connsiteX5" fmla="*/ 0 w 6004761"/>
              <a:gd name="connsiteY5" fmla="*/ 3429001 h 6864096"/>
              <a:gd name="connsiteX6" fmla="*/ 1379124 w 6004761"/>
              <a:gd name="connsiteY6" fmla="*/ 155178 h 6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4761" h="6864096" extrusionOk="0">
                <a:moveTo>
                  <a:pt x="1547827" y="0"/>
                </a:moveTo>
                <a:lnTo>
                  <a:pt x="6004760" y="0"/>
                </a:lnTo>
                <a:lnTo>
                  <a:pt x="6004761" y="6864096"/>
                </a:lnTo>
                <a:lnTo>
                  <a:pt x="1554450" y="6864096"/>
                </a:lnTo>
                <a:lnTo>
                  <a:pt x="1379124" y="6702826"/>
                </a:lnTo>
                <a:cubicBezTo>
                  <a:pt x="528239" y="5871990"/>
                  <a:pt x="0" y="4712184"/>
                  <a:pt x="0" y="3429001"/>
                </a:cubicBezTo>
                <a:cubicBezTo>
                  <a:pt x="0" y="2145819"/>
                  <a:pt x="528239" y="986013"/>
                  <a:pt x="1379124" y="15517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32000" rIns="91440" bIns="731520" rtlCol="0" anchor="ctr">
            <a:noAutofit/>
          </a:bodyPr>
          <a:lstStyle>
            <a:lvl1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lang="en-US" sz="16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defRPr/>
            </a:pPr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  <a:endParaRPr/>
          </a:p>
        </p:txBody>
      </p:sp>
      <p:pic>
        <p:nvPicPr>
          <p:cNvPr id="7" name="Picture 2" descr="Image result for ASTRAZENECA LOGO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3182804" y="576767"/>
            <a:ext cx="2405987" cy="651957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407988" y="4328932"/>
            <a:ext cx="5184775" cy="120376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add subtitle / presenter name</a:t>
            </a:r>
            <a:endParaRPr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3065862" y="404813"/>
            <a:ext cx="2794000" cy="9204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  <a:defRPr/>
            </a:pPr>
            <a:endParaRPr lang="en-US" sz="2400"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auto">
          <a:xfrm>
            <a:off x="407987" y="5887668"/>
            <a:ext cx="1279358" cy="309145"/>
          </a:xfrm>
        </p:spPr>
        <p:txBody>
          <a:bodyPr lIns="0"/>
          <a:lstStyle>
            <a:lvl1pPr algn="l"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412276" y="622299"/>
            <a:ext cx="2062480" cy="635001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>
              <a:defRPr/>
            </a:pPr>
            <a:r>
              <a:rPr lang="en-US"/>
              <a:t>Use this placeholder for a secondary logo if needed</a:t>
            </a:r>
            <a:endParaRPr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07988" y="6420976"/>
            <a:ext cx="5184775" cy="234286"/>
          </a:xfrm>
        </p:spPr>
        <p:txBody>
          <a:bodyPr lIns="0" tIns="36000" rIns="0" bIns="36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  <a:lvl2pPr marL="432000" indent="0">
              <a:buNone/>
              <a:defRPr sz="1050"/>
            </a:lvl2pPr>
            <a:lvl3pPr marL="684000" indent="0">
              <a:buNone/>
              <a:defRPr sz="1050"/>
            </a:lvl3pPr>
            <a:lvl4pPr marL="828000" indent="0">
              <a:buNone/>
              <a:defRPr sz="1050"/>
            </a:lvl4pPr>
            <a:lvl5pPr marL="9594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add confidentiality statement here</a:t>
            </a:r>
            <a:endParaRPr/>
          </a:p>
        </p:txBody>
      </p:sp>
      <p:sp>
        <p:nvSpPr>
          <p:cNvPr id="16" name="Freeform: Shape 15"/>
          <p:cNvSpPr/>
          <p:nvPr userDrawn="1"/>
        </p:nvSpPr>
        <p:spPr bwMode="auto">
          <a:xfrm>
            <a:off x="-2087955" y="1"/>
            <a:ext cx="2064161" cy="6858000"/>
          </a:xfrm>
          <a:custGeom>
            <a:avLst/>
            <a:gdLst>
              <a:gd name="connsiteX0" fmla="*/ 0 w 2064161"/>
              <a:gd name="connsiteY0" fmla="*/ 0 h 6858000"/>
              <a:gd name="connsiteX1" fmla="*/ 2002971 w 2064161"/>
              <a:gd name="connsiteY1" fmla="*/ 0 h 6858000"/>
              <a:gd name="connsiteX2" fmla="*/ 2002971 w 2064161"/>
              <a:gd name="connsiteY2" fmla="*/ 6447122 h 6858000"/>
              <a:gd name="connsiteX3" fmla="*/ 2064161 w 2064161"/>
              <a:gd name="connsiteY3" fmla="*/ 6538118 h 6858000"/>
              <a:gd name="connsiteX4" fmla="*/ 2002971 w 2064161"/>
              <a:gd name="connsiteY4" fmla="*/ 6629114 h 6858000"/>
              <a:gd name="connsiteX5" fmla="*/ 2002971 w 2064161"/>
              <a:gd name="connsiteY5" fmla="*/ 6858000 h 6858000"/>
              <a:gd name="connsiteX6" fmla="*/ 0 w 206416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161" h="6858000" extrusionOk="0">
                <a:moveTo>
                  <a:pt x="0" y="0"/>
                </a:moveTo>
                <a:lnTo>
                  <a:pt x="2002971" y="0"/>
                </a:lnTo>
                <a:lnTo>
                  <a:pt x="2002971" y="6447122"/>
                </a:lnTo>
                <a:lnTo>
                  <a:pt x="2064161" y="6538118"/>
                </a:lnTo>
                <a:lnTo>
                  <a:pt x="2002971" y="6629114"/>
                </a:lnTo>
                <a:lnTo>
                  <a:pt x="200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Ins="144000" bIns="216000" rtlCol="0" anchor="b" anchorCtr="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1400">
                <a:solidFill>
                  <a:schemeClr val="tx1"/>
                </a:solidFill>
              </a:rPr>
              <a:t>Please ensure you have added the correct confidentiality statement. </a:t>
            </a:r>
            <a:endParaRPr/>
          </a:p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1400">
                <a:solidFill>
                  <a:schemeClr val="tx1"/>
                </a:solidFill>
              </a:rPr>
              <a:t>Type the correct statement: </a:t>
            </a:r>
            <a:br>
              <a:rPr lang="en-GB" sz="1400">
                <a:solidFill>
                  <a:schemeClr val="accent1"/>
                </a:solidFill>
              </a:rPr>
            </a:br>
            <a:r>
              <a:rPr lang="en-GB" sz="1400">
                <a:solidFill>
                  <a:schemeClr val="accent1"/>
                </a:solidFill>
              </a:rPr>
              <a:t>‘</a:t>
            </a:r>
            <a:r>
              <a:rPr lang="en-GB" sz="1400" b="1" i="1">
                <a:solidFill>
                  <a:schemeClr val="accent1"/>
                </a:solidFill>
              </a:rPr>
              <a:t>Company Restricted’ </a:t>
            </a:r>
            <a:r>
              <a:rPr lang="en-GB" sz="1400" b="0">
                <a:solidFill>
                  <a:schemeClr val="tx1"/>
                </a:solidFill>
              </a:rPr>
              <a:t>or</a:t>
            </a:r>
            <a:r>
              <a:rPr lang="en-GB" sz="1400" b="1">
                <a:solidFill>
                  <a:schemeClr val="accent1"/>
                </a:solidFill>
              </a:rPr>
              <a:t> ‘</a:t>
            </a:r>
            <a:r>
              <a:rPr lang="en-GB" sz="1400" b="1" i="1">
                <a:solidFill>
                  <a:schemeClr val="accent1"/>
                </a:solidFill>
              </a:rPr>
              <a:t>Strictly Confidential’ </a:t>
            </a:r>
            <a:r>
              <a:rPr lang="en-GB" sz="1400" b="0" i="1">
                <a:solidFill>
                  <a:schemeClr val="tx1"/>
                </a:solidFill>
              </a:rPr>
              <a:t>.</a:t>
            </a:r>
            <a:r>
              <a:rPr lang="en-GB" sz="1400" b="1" i="1">
                <a:solidFill>
                  <a:schemeClr val="accent1"/>
                </a:solidFill>
              </a:rPr>
              <a:t> </a:t>
            </a:r>
            <a:r>
              <a:rPr lang="en-GB" sz="1400" b="0" i="0">
                <a:solidFill>
                  <a:schemeClr val="tx1"/>
                </a:solidFill>
              </a:rPr>
              <a:t>No statement is needed </a:t>
            </a:r>
            <a:br>
              <a:rPr lang="en-GB" sz="1400" b="0" i="0">
                <a:solidFill>
                  <a:schemeClr val="tx1"/>
                </a:solidFill>
              </a:rPr>
            </a:br>
            <a:r>
              <a:rPr lang="en-GB" sz="1400" b="0" i="0">
                <a:solidFill>
                  <a:schemeClr val="tx1"/>
                </a:solidFill>
              </a:rPr>
              <a:t>for public information. </a:t>
            </a:r>
            <a:endParaRPr lang="en-GB" sz="1400" b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 bwMode="auto">
          <a:xfrm>
            <a:off x="-1944694" y="3878333"/>
            <a:ext cx="419968" cy="419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+mn-lt"/>
              </a:rPr>
              <a:t>!</a:t>
            </a:r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Alternativ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9855200" y="4927601"/>
            <a:ext cx="2336800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07986" y="2148952"/>
            <a:ext cx="4356101" cy="1986487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Click to enter </a:t>
            </a:r>
            <a:br>
              <a:rPr lang="en-US"/>
            </a:br>
            <a:r>
              <a:rPr lang="en-US"/>
              <a:t>title here</a:t>
            </a:r>
            <a:endParaRPr/>
          </a:p>
        </p:txBody>
      </p:sp>
      <p:pic>
        <p:nvPicPr>
          <p:cNvPr id="7" name="Picture 2" descr="Image result for ASTRAZENECA LOGO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412276" y="576767"/>
            <a:ext cx="2405987" cy="651957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407987" y="4328932"/>
            <a:ext cx="4355835" cy="120376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add subtitle /</a:t>
            </a:r>
            <a:br>
              <a:rPr lang="en-US"/>
            </a:br>
            <a:r>
              <a:rPr lang="en-US"/>
              <a:t>presenter name</a:t>
            </a:r>
            <a:endParaRPr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342900" y="404813"/>
            <a:ext cx="2794000" cy="9204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  <a:defRPr/>
            </a:pPr>
            <a:endParaRPr lang="en-US" sz="2400"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auto">
          <a:xfrm>
            <a:off x="407987" y="5887668"/>
            <a:ext cx="1279358" cy="309145"/>
          </a:xfrm>
        </p:spPr>
        <p:txBody>
          <a:bodyPr lIns="0"/>
          <a:lstStyle>
            <a:lvl1pPr algn="l"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4922520" y="0"/>
            <a:ext cx="7269480" cy="6858000"/>
          </a:xfrm>
          <a:custGeom>
            <a:avLst/>
            <a:gdLst>
              <a:gd name="connsiteX0" fmla="*/ 2049352 w 7269480"/>
              <a:gd name="connsiteY0" fmla="*/ 0 h 6858000"/>
              <a:gd name="connsiteX1" fmla="*/ 3164301 w 7269480"/>
              <a:gd name="connsiteY1" fmla="*/ 0 h 6858000"/>
              <a:gd name="connsiteX2" fmla="*/ 5735747 w 7269480"/>
              <a:gd name="connsiteY2" fmla="*/ 0 h 6858000"/>
              <a:gd name="connsiteX3" fmla="*/ 5735748 w 7269480"/>
              <a:gd name="connsiteY3" fmla="*/ 0 h 6858000"/>
              <a:gd name="connsiteX4" fmla="*/ 5747970 w 7269480"/>
              <a:gd name="connsiteY4" fmla="*/ 6260 h 6858000"/>
              <a:gd name="connsiteX5" fmla="*/ 7120314 w 7269480"/>
              <a:gd name="connsiteY5" fmla="*/ 1252638 h 6858000"/>
              <a:gd name="connsiteX6" fmla="*/ 7269480 w 7269480"/>
              <a:gd name="connsiteY6" fmla="*/ 1498173 h 6858000"/>
              <a:gd name="connsiteX7" fmla="*/ 7269480 w 7269480"/>
              <a:gd name="connsiteY7" fmla="*/ 5359828 h 6858000"/>
              <a:gd name="connsiteX8" fmla="*/ 7120314 w 7269480"/>
              <a:gd name="connsiteY8" fmla="*/ 5605362 h 6858000"/>
              <a:gd name="connsiteX9" fmla="*/ 5747970 w 7269480"/>
              <a:gd name="connsiteY9" fmla="*/ 6851740 h 6858000"/>
              <a:gd name="connsiteX10" fmla="*/ 5735748 w 7269480"/>
              <a:gd name="connsiteY10" fmla="*/ 6858000 h 6858000"/>
              <a:gd name="connsiteX11" fmla="*/ 3163098 w 7269480"/>
              <a:gd name="connsiteY11" fmla="*/ 6858000 h 6858000"/>
              <a:gd name="connsiteX12" fmla="*/ 2049352 w 7269480"/>
              <a:gd name="connsiteY12" fmla="*/ 6858000 h 6858000"/>
              <a:gd name="connsiteX13" fmla="*/ 2037130 w 7269480"/>
              <a:gd name="connsiteY13" fmla="*/ 6851740 h 6858000"/>
              <a:gd name="connsiteX14" fmla="*/ 0 w 7269480"/>
              <a:gd name="connsiteY14" fmla="*/ 3429000 h 6858000"/>
              <a:gd name="connsiteX15" fmla="*/ 2037130 w 7269480"/>
              <a:gd name="connsiteY15" fmla="*/ 6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69480" h="6858000" extrusionOk="0">
                <a:moveTo>
                  <a:pt x="2049352" y="0"/>
                </a:moveTo>
                <a:lnTo>
                  <a:pt x="3164301" y="0"/>
                </a:lnTo>
                <a:lnTo>
                  <a:pt x="5735747" y="0"/>
                </a:lnTo>
                <a:lnTo>
                  <a:pt x="5735748" y="0"/>
                </a:lnTo>
                <a:lnTo>
                  <a:pt x="5747970" y="6260"/>
                </a:lnTo>
                <a:cubicBezTo>
                  <a:pt x="6299519" y="305879"/>
                  <a:pt x="6770554" y="734926"/>
                  <a:pt x="7120314" y="1252638"/>
                </a:cubicBezTo>
                <a:lnTo>
                  <a:pt x="7269480" y="1498173"/>
                </a:lnTo>
                <a:lnTo>
                  <a:pt x="7269480" y="5359828"/>
                </a:lnTo>
                <a:lnTo>
                  <a:pt x="7120314" y="5605362"/>
                </a:lnTo>
                <a:cubicBezTo>
                  <a:pt x="6770554" y="6123075"/>
                  <a:pt x="6299519" y="6552122"/>
                  <a:pt x="5747970" y="6851740"/>
                </a:cubicBezTo>
                <a:lnTo>
                  <a:pt x="5735748" y="6858000"/>
                </a:lnTo>
                <a:lnTo>
                  <a:pt x="3163098" y="6858000"/>
                </a:lnTo>
                <a:lnTo>
                  <a:pt x="2049352" y="6858000"/>
                </a:lnTo>
                <a:lnTo>
                  <a:pt x="2037130" y="6851740"/>
                </a:lnTo>
                <a:cubicBezTo>
                  <a:pt x="823724" y="6192579"/>
                  <a:pt x="0" y="4906985"/>
                  <a:pt x="0" y="3429000"/>
                </a:cubicBezTo>
                <a:cubicBezTo>
                  <a:pt x="0" y="1951015"/>
                  <a:pt x="823724" y="665422"/>
                  <a:pt x="2037130" y="626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32000" rIns="91440" bIns="731520" rtlCol="0"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lang="en-US" sz="1600" b="1">
                <a:solidFill>
                  <a:schemeClr val="bg1"/>
                </a:solidFill>
              </a:defRPr>
            </a:lvl1pPr>
          </a:lstStyle>
          <a:p>
            <a:pPr marL="228600" lvl="0" indent="-228600" algn="ctr">
              <a:defRPr/>
            </a:pPr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  <a:endParaRPr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07989" y="6420976"/>
            <a:ext cx="4355834" cy="234286"/>
          </a:xfrm>
        </p:spPr>
        <p:txBody>
          <a:bodyPr wrap="square" lIns="0" tIns="36000" rIns="0" bIns="36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  <a:lvl2pPr marL="432000" indent="0">
              <a:buNone/>
              <a:defRPr sz="1050"/>
            </a:lvl2pPr>
            <a:lvl3pPr marL="684000" indent="0">
              <a:buNone/>
              <a:defRPr sz="1050"/>
            </a:lvl3pPr>
            <a:lvl4pPr marL="828000" indent="0">
              <a:buNone/>
              <a:defRPr sz="1050"/>
            </a:lvl4pPr>
            <a:lvl5pPr marL="9594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add confidentiality statement here</a:t>
            </a:r>
            <a:endParaRPr/>
          </a:p>
        </p:txBody>
      </p:sp>
      <p:sp>
        <p:nvSpPr>
          <p:cNvPr id="16" name="Freeform: Shape 15"/>
          <p:cNvSpPr/>
          <p:nvPr userDrawn="1"/>
        </p:nvSpPr>
        <p:spPr bwMode="auto">
          <a:xfrm>
            <a:off x="-2087955" y="1"/>
            <a:ext cx="2064161" cy="6858000"/>
          </a:xfrm>
          <a:custGeom>
            <a:avLst/>
            <a:gdLst>
              <a:gd name="connsiteX0" fmla="*/ 0 w 2064161"/>
              <a:gd name="connsiteY0" fmla="*/ 0 h 6858000"/>
              <a:gd name="connsiteX1" fmla="*/ 2002971 w 2064161"/>
              <a:gd name="connsiteY1" fmla="*/ 0 h 6858000"/>
              <a:gd name="connsiteX2" fmla="*/ 2002971 w 2064161"/>
              <a:gd name="connsiteY2" fmla="*/ 6447122 h 6858000"/>
              <a:gd name="connsiteX3" fmla="*/ 2064161 w 2064161"/>
              <a:gd name="connsiteY3" fmla="*/ 6538118 h 6858000"/>
              <a:gd name="connsiteX4" fmla="*/ 2002971 w 2064161"/>
              <a:gd name="connsiteY4" fmla="*/ 6629114 h 6858000"/>
              <a:gd name="connsiteX5" fmla="*/ 2002971 w 2064161"/>
              <a:gd name="connsiteY5" fmla="*/ 6858000 h 6858000"/>
              <a:gd name="connsiteX6" fmla="*/ 0 w 206416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161" h="6858000" extrusionOk="0">
                <a:moveTo>
                  <a:pt x="0" y="0"/>
                </a:moveTo>
                <a:lnTo>
                  <a:pt x="2002971" y="0"/>
                </a:lnTo>
                <a:lnTo>
                  <a:pt x="2002971" y="6447122"/>
                </a:lnTo>
                <a:lnTo>
                  <a:pt x="2064161" y="6538118"/>
                </a:lnTo>
                <a:lnTo>
                  <a:pt x="2002971" y="6629114"/>
                </a:lnTo>
                <a:lnTo>
                  <a:pt x="200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Ins="144000" bIns="216000" rtlCol="0" anchor="b" anchorCtr="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1400">
                <a:solidFill>
                  <a:schemeClr val="tx1"/>
                </a:solidFill>
              </a:rPr>
              <a:t>Please ensure you have added the correct confidentiality statement. </a:t>
            </a:r>
            <a:endParaRPr/>
          </a:p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1400">
                <a:solidFill>
                  <a:schemeClr val="tx1"/>
                </a:solidFill>
              </a:rPr>
              <a:t>Type the correct statement: </a:t>
            </a:r>
            <a:br>
              <a:rPr lang="en-GB" sz="1400">
                <a:solidFill>
                  <a:schemeClr val="accent1"/>
                </a:solidFill>
              </a:rPr>
            </a:br>
            <a:r>
              <a:rPr lang="en-GB" sz="1400">
                <a:solidFill>
                  <a:schemeClr val="accent1"/>
                </a:solidFill>
              </a:rPr>
              <a:t>‘</a:t>
            </a:r>
            <a:r>
              <a:rPr lang="en-GB" sz="1400" b="1" i="1">
                <a:solidFill>
                  <a:schemeClr val="accent1"/>
                </a:solidFill>
              </a:rPr>
              <a:t>Company Restricted’ </a:t>
            </a:r>
            <a:r>
              <a:rPr lang="en-GB" sz="1400" b="0">
                <a:solidFill>
                  <a:schemeClr val="tx1"/>
                </a:solidFill>
              </a:rPr>
              <a:t>or</a:t>
            </a:r>
            <a:r>
              <a:rPr lang="en-GB" sz="1400" b="1">
                <a:solidFill>
                  <a:schemeClr val="accent1"/>
                </a:solidFill>
              </a:rPr>
              <a:t> ‘</a:t>
            </a:r>
            <a:r>
              <a:rPr lang="en-GB" sz="1400" b="1" i="1">
                <a:solidFill>
                  <a:schemeClr val="accent1"/>
                </a:solidFill>
              </a:rPr>
              <a:t>Strictly Confidential’ </a:t>
            </a:r>
            <a:r>
              <a:rPr lang="en-GB" sz="1400" b="0" i="1">
                <a:solidFill>
                  <a:schemeClr val="tx1"/>
                </a:solidFill>
              </a:rPr>
              <a:t>.</a:t>
            </a:r>
            <a:r>
              <a:rPr lang="en-GB" sz="1400" b="1" i="1">
                <a:solidFill>
                  <a:schemeClr val="accent1"/>
                </a:solidFill>
              </a:rPr>
              <a:t> </a:t>
            </a:r>
            <a:r>
              <a:rPr lang="en-GB" sz="1400" b="0" i="0">
                <a:solidFill>
                  <a:schemeClr val="tx1"/>
                </a:solidFill>
              </a:rPr>
              <a:t>No statement is needed </a:t>
            </a:r>
            <a:br>
              <a:rPr lang="en-GB" sz="1400" b="0" i="0">
                <a:solidFill>
                  <a:schemeClr val="tx1"/>
                </a:solidFill>
              </a:rPr>
            </a:br>
            <a:r>
              <a:rPr lang="en-GB" sz="1400" b="0" i="0">
                <a:solidFill>
                  <a:schemeClr val="tx1"/>
                </a:solidFill>
              </a:rPr>
              <a:t>for public information. </a:t>
            </a:r>
            <a:endParaRPr lang="en-GB" sz="1400" b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 bwMode="auto">
          <a:xfrm>
            <a:off x="-1944694" y="3878333"/>
            <a:ext cx="419968" cy="419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+mn-lt"/>
              </a:rPr>
              <a:t>!</a:t>
            </a:r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 Alternativ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07988" y="1071349"/>
            <a:ext cx="3049588" cy="123110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 bwMode="auto">
          <a:xfrm>
            <a:off x="3540125" y="1071349"/>
            <a:ext cx="0" cy="49956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9" hasCustomPrompt="1"/>
          </p:nvPr>
        </p:nvSpPr>
        <p:spPr bwMode="auto">
          <a:xfrm>
            <a:off x="3719512" y="1071562"/>
            <a:ext cx="8064501" cy="499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GB"/>
              <a:t>Click to add text here. </a:t>
            </a:r>
            <a:br>
              <a:rPr lang="en-GB"/>
            </a:br>
            <a:r>
              <a:rPr lang="en-US"/>
              <a:t>When pasting copy from other slides, be sure to right-click and choose ‘Keep text only’.</a:t>
            </a:r>
            <a:br>
              <a:rPr lang="en-GB"/>
            </a:br>
            <a:r>
              <a:rPr lang="en-GB"/>
              <a:t>To increase bullet level, select your text and press Tab.</a:t>
            </a:r>
            <a:br>
              <a:rPr lang="en-GB"/>
            </a:br>
            <a:r>
              <a:rPr lang="en-GB"/>
              <a:t>To decrease bullet level, select your bullet text and press  Shift + Tab.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10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Colum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 bwMode="auto">
          <a:xfrm>
            <a:off x="6096000" y="1741714"/>
            <a:ext cx="0" cy="4259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ading 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987" y="2082800"/>
            <a:ext cx="5508625" cy="423863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16" name="Body 1"/>
          <p:cNvSpPr>
            <a:spLocks noGrp="1"/>
          </p:cNvSpPr>
          <p:nvPr>
            <p:ph sz="quarter" idx="14" hasCustomPrompt="1"/>
          </p:nvPr>
        </p:nvSpPr>
        <p:spPr bwMode="auto">
          <a:xfrm>
            <a:off x="407987" y="2570163"/>
            <a:ext cx="5508625" cy="3430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only’.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7" name="Heading 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275387" y="2082800"/>
            <a:ext cx="5508625" cy="423863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18" name="Body 2"/>
          <p:cNvSpPr>
            <a:spLocks noGrp="1"/>
          </p:cNvSpPr>
          <p:nvPr>
            <p:ph sz="quarter" idx="16" hasCustomPrompt="1"/>
          </p:nvPr>
        </p:nvSpPr>
        <p:spPr bwMode="auto">
          <a:xfrm>
            <a:off x="6275388" y="2570163"/>
            <a:ext cx="5508625" cy="3430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only’.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1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3220BA-2241-4249-B9B6-B3D0349B755E}" type="datetimeFigureOut">
              <a:rPr lang="ru-RU"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C205E07-7FDA-4C50-B189-816241C654C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Colum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 bwMode="auto">
          <a:xfrm>
            <a:off x="4118139" y="1741714"/>
            <a:ext cx="0" cy="4259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2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3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 bwMode="auto">
          <a:xfrm>
            <a:off x="8099830" y="1741714"/>
            <a:ext cx="0" cy="4259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988" y="2082800"/>
            <a:ext cx="3527426" cy="423863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22" name="Content Placeholder 15"/>
          <p:cNvSpPr>
            <a:spLocks noGrp="1"/>
          </p:cNvSpPr>
          <p:nvPr>
            <p:ph sz="quarter" idx="14" hasCustomPrompt="1"/>
          </p:nvPr>
        </p:nvSpPr>
        <p:spPr bwMode="auto">
          <a:xfrm>
            <a:off x="407988" y="2570163"/>
            <a:ext cx="3527426" cy="3430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only’.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295775" y="2082800"/>
            <a:ext cx="3600444" cy="423863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24" name="Content Placeholder 15"/>
          <p:cNvSpPr>
            <a:spLocks noGrp="1"/>
          </p:cNvSpPr>
          <p:nvPr>
            <p:ph sz="quarter" idx="16" hasCustomPrompt="1"/>
          </p:nvPr>
        </p:nvSpPr>
        <p:spPr bwMode="auto">
          <a:xfrm>
            <a:off x="4295776" y="2570163"/>
            <a:ext cx="3600444" cy="3430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only’.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8256588" y="2082800"/>
            <a:ext cx="3527423" cy="423863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5" hasCustomPrompt="1"/>
          </p:nvPr>
        </p:nvSpPr>
        <p:spPr bwMode="auto">
          <a:xfrm>
            <a:off x="8256589" y="2570163"/>
            <a:ext cx="3527423" cy="3430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only’.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4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Colum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 bwMode="auto">
          <a:xfrm>
            <a:off x="3215481" y="1741714"/>
            <a:ext cx="0" cy="4259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07987" y="2082157"/>
            <a:ext cx="2735263" cy="424732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15" name="Content Placeholder 3"/>
          <p:cNvSpPr>
            <a:spLocks noGrp="1"/>
          </p:cNvSpPr>
          <p:nvPr>
            <p:ph sz="quarter" idx="20" hasCustomPrompt="1"/>
          </p:nvPr>
        </p:nvSpPr>
        <p:spPr bwMode="auto">
          <a:xfrm>
            <a:off x="407986" y="2570163"/>
            <a:ext cx="2736000" cy="363240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3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 bwMode="auto">
          <a:xfrm>
            <a:off x="6096852" y="1741714"/>
            <a:ext cx="0" cy="4259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 userDrawn="1"/>
        </p:nvCxnSpPr>
        <p:spPr bwMode="auto">
          <a:xfrm>
            <a:off x="8976519" y="1741714"/>
            <a:ext cx="0" cy="4259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3286126" y="2082157"/>
            <a:ext cx="2735263" cy="424732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5" hasCustomPrompt="1"/>
          </p:nvPr>
        </p:nvSpPr>
        <p:spPr bwMode="auto">
          <a:xfrm>
            <a:off x="3284539" y="2570163"/>
            <a:ext cx="2736000" cy="363240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6165792" y="2082157"/>
            <a:ext cx="2735263" cy="424732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23" name="Content Placeholder 3"/>
          <p:cNvSpPr>
            <a:spLocks noGrp="1"/>
          </p:cNvSpPr>
          <p:nvPr>
            <p:ph sz="quarter" idx="27" hasCustomPrompt="1"/>
          </p:nvPr>
        </p:nvSpPr>
        <p:spPr bwMode="auto">
          <a:xfrm>
            <a:off x="6164205" y="2570163"/>
            <a:ext cx="2736000" cy="363240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9045458" y="2082157"/>
            <a:ext cx="2735263" cy="424732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9" hasCustomPrompt="1"/>
          </p:nvPr>
        </p:nvSpPr>
        <p:spPr bwMode="auto">
          <a:xfrm>
            <a:off x="9043871" y="2570163"/>
            <a:ext cx="2736000" cy="363240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18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/3 Le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 bwMode="auto">
          <a:xfrm>
            <a:off x="8001000" y="1741714"/>
            <a:ext cx="0" cy="42665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07986" y="2082157"/>
            <a:ext cx="7416801" cy="424732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8191499" y="2082157"/>
            <a:ext cx="3584573" cy="42473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8191499" y="2570390"/>
            <a:ext cx="3584573" cy="461665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>
              <a:defRPr/>
            </a:pPr>
            <a:r>
              <a:rPr lang="en-US"/>
              <a:t>Click to add text. </a:t>
            </a:r>
            <a:endParaRPr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0" hasCustomPrompt="1"/>
          </p:nvPr>
        </p:nvSpPr>
        <p:spPr bwMode="auto">
          <a:xfrm>
            <a:off x="407986" y="2570162"/>
            <a:ext cx="7416802" cy="343800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8977585" y="3995870"/>
            <a:ext cx="2012400" cy="2012400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 extrusionOk="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Click to add callout or key figure</a:t>
            </a:r>
            <a:endParaRPr/>
          </a:p>
        </p:txBody>
      </p:sp>
      <p:sp>
        <p:nvSpPr>
          <p:cNvPr id="13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/3 R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335459" y="2082157"/>
            <a:ext cx="7440613" cy="42473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07987" y="404812"/>
            <a:ext cx="11376025" cy="10074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 bwMode="auto">
          <a:xfrm>
            <a:off x="4151313" y="1749235"/>
            <a:ext cx="0" cy="42590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07988" y="2570390"/>
            <a:ext cx="356393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>
              <a:defRPr/>
            </a:pPr>
            <a:r>
              <a:rPr lang="en-US"/>
              <a:t>Click to add text. </a:t>
            </a:r>
            <a:endParaRPr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07988" y="2082157"/>
            <a:ext cx="3563938" cy="424732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0" hasCustomPrompt="1"/>
          </p:nvPr>
        </p:nvSpPr>
        <p:spPr bwMode="auto">
          <a:xfrm>
            <a:off x="4335469" y="2570162"/>
            <a:ext cx="7440603" cy="343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1194073" y="3995870"/>
            <a:ext cx="2012400" cy="2012400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 extrusionOk="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Click to add callout or key figure</a:t>
            </a:r>
            <a:endParaRPr/>
          </a:p>
        </p:txBody>
      </p:sp>
      <p:sp>
        <p:nvSpPr>
          <p:cNvPr id="16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 Column Heading Lis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 bwMode="auto">
          <a:xfrm>
            <a:off x="407987" y="2559050"/>
            <a:ext cx="11376026" cy="287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8738" y="1741713"/>
            <a:ext cx="11376026" cy="81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8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Column Heading Lis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 bwMode="auto">
          <a:xfrm>
            <a:off x="407987" y="2559050"/>
            <a:ext cx="5579311" cy="287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8738" y="1741713"/>
            <a:ext cx="5579311" cy="81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6"/>
          </p:nvPr>
        </p:nvSpPr>
        <p:spPr bwMode="auto">
          <a:xfrm>
            <a:off x="6203200" y="2559050"/>
            <a:ext cx="5580280" cy="287655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203951" y="1741713"/>
            <a:ext cx="5580280" cy="8172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10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Column Heading Lis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 bwMode="auto">
          <a:xfrm>
            <a:off x="407987" y="2559050"/>
            <a:ext cx="3707649" cy="287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8738" y="1741713"/>
            <a:ext cx="3707649" cy="81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6"/>
          </p:nvPr>
        </p:nvSpPr>
        <p:spPr bwMode="auto">
          <a:xfrm>
            <a:off x="4223586" y="2559050"/>
            <a:ext cx="3743325" cy="287655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224337" y="1741713"/>
            <a:ext cx="3743325" cy="8172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8"/>
          </p:nvPr>
        </p:nvSpPr>
        <p:spPr bwMode="auto">
          <a:xfrm>
            <a:off x="8074862" y="2559050"/>
            <a:ext cx="3709149" cy="28765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8075613" y="1741713"/>
            <a:ext cx="3709149" cy="8172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12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Column Heading Lis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 bwMode="auto">
          <a:xfrm>
            <a:off x="407988" y="2559050"/>
            <a:ext cx="2771024" cy="287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/>
              <a:t>Click to enter title here</a:t>
            </a:r>
            <a:endParaRPr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8739" y="1741713"/>
            <a:ext cx="2771024" cy="81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6"/>
          </p:nvPr>
        </p:nvSpPr>
        <p:spPr bwMode="auto">
          <a:xfrm>
            <a:off x="3286961" y="2559050"/>
            <a:ext cx="2771024" cy="287655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287712" y="1741713"/>
            <a:ext cx="2771024" cy="8172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8"/>
          </p:nvPr>
        </p:nvSpPr>
        <p:spPr bwMode="auto">
          <a:xfrm>
            <a:off x="6132516" y="2559050"/>
            <a:ext cx="2771021" cy="28765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133267" y="1741713"/>
            <a:ext cx="2771021" cy="8172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 bwMode="auto">
          <a:xfrm>
            <a:off x="9011486" y="2559050"/>
            <a:ext cx="2771023" cy="287655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 marL="460800" indent="-230400">
              <a:lnSpc>
                <a:spcPct val="100000"/>
              </a:lnSpc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9012237" y="1741713"/>
            <a:ext cx="2771023" cy="8172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add heading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14" name="Text Placeholder 96"/>
          <p:cNvSpPr>
            <a:spLocks noGrp="1"/>
          </p:cNvSpPr>
          <p:nvPr>
            <p:ph type="body" sz="quarter" idx="111" hasCustomPrompt="1"/>
          </p:nvPr>
        </p:nvSpPr>
        <p:spPr bwMode="auto"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>
              <a:defRPr/>
            </a:pPr>
            <a:r>
              <a:rPr lang="en-US"/>
              <a:t>Footnotes</a:t>
            </a:r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 userDrawn="1"/>
        </p:nvSpPr>
        <p:spPr bwMode="auto">
          <a:xfrm>
            <a:off x="1257304" y="769811"/>
            <a:ext cx="9677394" cy="531837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sz="9600"/>
              <a:t>Do not use layouts</a:t>
            </a:r>
            <a:br>
              <a:rPr lang="en-US" sz="9600"/>
            </a:br>
            <a:r>
              <a:rPr lang="en-US" sz="9600"/>
              <a:t>in this section appearing after this point. </a:t>
            </a:r>
            <a:endParaRPr/>
          </a:p>
        </p:txBody>
      </p:sp>
      <p:sp>
        <p:nvSpPr>
          <p:cNvPr id="4" name="DO NOT DELETE (BRANDIN)"/>
          <p:cNvSpPr/>
          <p:nvPr userDrawn="1"/>
        </p:nvSpPr>
        <p:spPr bwMode="auto">
          <a:xfrm>
            <a:off x="152400" y="1524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CC3B-CA12-4A4B-B5F5-D2062F3C5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1486304"/>
            <a:ext cx="5185093" cy="2649135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enter title here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506CBD9-0F78-454A-9842-87C2546180B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88475" y="0"/>
            <a:ext cx="6004761" cy="6865200"/>
          </a:xfrm>
          <a:custGeom>
            <a:avLst/>
            <a:gdLst>
              <a:gd name="connsiteX0" fmla="*/ 1547827 w 6004761"/>
              <a:gd name="connsiteY0" fmla="*/ 0 h 6864096"/>
              <a:gd name="connsiteX1" fmla="*/ 6004760 w 6004761"/>
              <a:gd name="connsiteY1" fmla="*/ 0 h 6864096"/>
              <a:gd name="connsiteX2" fmla="*/ 6004761 w 6004761"/>
              <a:gd name="connsiteY2" fmla="*/ 6864096 h 6864096"/>
              <a:gd name="connsiteX3" fmla="*/ 1554450 w 6004761"/>
              <a:gd name="connsiteY3" fmla="*/ 6864096 h 6864096"/>
              <a:gd name="connsiteX4" fmla="*/ 1379124 w 6004761"/>
              <a:gd name="connsiteY4" fmla="*/ 6702826 h 6864096"/>
              <a:gd name="connsiteX5" fmla="*/ 0 w 6004761"/>
              <a:gd name="connsiteY5" fmla="*/ 3429001 h 6864096"/>
              <a:gd name="connsiteX6" fmla="*/ 1379124 w 6004761"/>
              <a:gd name="connsiteY6" fmla="*/ 155178 h 6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4761" h="6864096">
                <a:moveTo>
                  <a:pt x="1547827" y="0"/>
                </a:moveTo>
                <a:lnTo>
                  <a:pt x="6004760" y="0"/>
                </a:lnTo>
                <a:lnTo>
                  <a:pt x="6004761" y="6864096"/>
                </a:lnTo>
                <a:lnTo>
                  <a:pt x="1554450" y="6864096"/>
                </a:lnTo>
                <a:lnTo>
                  <a:pt x="1379124" y="6702826"/>
                </a:lnTo>
                <a:cubicBezTo>
                  <a:pt x="528239" y="5871990"/>
                  <a:pt x="0" y="4712184"/>
                  <a:pt x="0" y="3429001"/>
                </a:cubicBezTo>
                <a:cubicBezTo>
                  <a:pt x="0" y="2145819"/>
                  <a:pt x="528239" y="986013"/>
                  <a:pt x="1379124" y="15517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429768" bIns="649224"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_______________________________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 add an image here: </a:t>
            </a:r>
            <a:br>
              <a:rPr lang="en-US" dirty="0"/>
            </a:br>
            <a:r>
              <a:rPr lang="en-US" dirty="0"/>
              <a:t>Click the icon and select Brand Pictures, </a:t>
            </a:r>
            <a:br>
              <a:rPr lang="en-US" dirty="0"/>
            </a:br>
            <a:r>
              <a:rPr lang="en-US" dirty="0"/>
              <a:t>or insert a file from your computer.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The image can then be scaled within </a:t>
            </a:r>
            <a:br>
              <a:rPr lang="en-US" dirty="0"/>
            </a:br>
            <a:r>
              <a:rPr lang="en-US" dirty="0"/>
              <a:t>the frame by using the Crop feature in </a:t>
            </a:r>
            <a:br>
              <a:rPr lang="en-US" dirty="0"/>
            </a:br>
            <a:r>
              <a:rPr lang="en-US" dirty="0"/>
              <a:t>the Picture Format tab of the ribbon.</a:t>
            </a:r>
            <a:br>
              <a:rPr lang="en-US" dirty="0"/>
            </a:br>
            <a:r>
              <a:rPr lang="en-US" dirty="0"/>
              <a:t>_______________________________</a:t>
            </a:r>
          </a:p>
        </p:txBody>
      </p:sp>
      <p:pic>
        <p:nvPicPr>
          <p:cNvPr id="7" name="Picture 2" descr="Image result for ASTRAZENECA LOGO">
            <a:extLst>
              <a:ext uri="{FF2B5EF4-FFF2-40B4-BE49-F238E27FC236}">
                <a16:creationId xmlns:a16="http://schemas.microsoft.com/office/drawing/2014/main" id="{1ED72C3C-E918-420F-9374-6F1CBE3946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6" y="576767"/>
            <a:ext cx="2405987" cy="65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2E5583-912E-4EA8-8EDC-7B6B86E762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4328932"/>
            <a:ext cx="5184775" cy="120376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 / presenter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31862-37A9-4364-9D96-47810B11870D}"/>
              </a:ext>
            </a:extLst>
          </p:cNvPr>
          <p:cNvSpPr/>
          <p:nvPr userDrawn="1"/>
        </p:nvSpPr>
        <p:spPr>
          <a:xfrm>
            <a:off x="342900" y="404813"/>
            <a:ext cx="2794000" cy="9204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US" sz="2400" err="1"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6A1CD-3FD6-4AD3-876A-75F060E88A2E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407987" y="5887668"/>
            <a:ext cx="1279358" cy="309145"/>
          </a:xfrm>
        </p:spPr>
        <p:txBody>
          <a:bodyPr lIns="0"/>
          <a:lstStyle>
            <a:lvl1pPr algn="l">
              <a:lnSpc>
                <a:spcPct val="100000"/>
              </a:lnSpc>
              <a:defRPr/>
            </a:lvl1pPr>
          </a:lstStyle>
          <a:p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260595-7C87-4D29-977E-EE25A0D9291A}"/>
              </a:ext>
            </a:extLst>
          </p:cNvPr>
          <p:cNvSpPr/>
          <p:nvPr userDrawn="1"/>
        </p:nvSpPr>
        <p:spPr>
          <a:xfrm>
            <a:off x="-2087955" y="1"/>
            <a:ext cx="2064161" cy="6858000"/>
          </a:xfrm>
          <a:custGeom>
            <a:avLst/>
            <a:gdLst>
              <a:gd name="connsiteX0" fmla="*/ 0 w 2064161"/>
              <a:gd name="connsiteY0" fmla="*/ 0 h 6858000"/>
              <a:gd name="connsiteX1" fmla="*/ 2002971 w 2064161"/>
              <a:gd name="connsiteY1" fmla="*/ 0 h 6858000"/>
              <a:gd name="connsiteX2" fmla="*/ 2002971 w 2064161"/>
              <a:gd name="connsiteY2" fmla="*/ 6447122 h 6858000"/>
              <a:gd name="connsiteX3" fmla="*/ 2064161 w 2064161"/>
              <a:gd name="connsiteY3" fmla="*/ 6538118 h 6858000"/>
              <a:gd name="connsiteX4" fmla="*/ 2002971 w 2064161"/>
              <a:gd name="connsiteY4" fmla="*/ 6629114 h 6858000"/>
              <a:gd name="connsiteX5" fmla="*/ 2002971 w 2064161"/>
              <a:gd name="connsiteY5" fmla="*/ 6858000 h 6858000"/>
              <a:gd name="connsiteX6" fmla="*/ 0 w 206416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161" h="6858000">
                <a:moveTo>
                  <a:pt x="0" y="0"/>
                </a:moveTo>
                <a:lnTo>
                  <a:pt x="2002971" y="0"/>
                </a:lnTo>
                <a:lnTo>
                  <a:pt x="2002971" y="6447122"/>
                </a:lnTo>
                <a:lnTo>
                  <a:pt x="2064161" y="6538118"/>
                </a:lnTo>
                <a:lnTo>
                  <a:pt x="2002971" y="6629114"/>
                </a:lnTo>
                <a:lnTo>
                  <a:pt x="200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Ins="144000" bIns="216000" rtlCol="0" anchor="b" anchorCtr="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>
                <a:solidFill>
                  <a:schemeClr val="tx1"/>
                </a:solidFill>
              </a:rPr>
              <a:t>Please ensure you have added the correct confidentiality statement.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>
                <a:solidFill>
                  <a:schemeClr val="tx1"/>
                </a:solidFill>
              </a:rPr>
              <a:t>Type the correct statement: </a:t>
            </a:r>
            <a:br>
              <a:rPr lang="en-GB" sz="1400">
                <a:solidFill>
                  <a:schemeClr val="accent1"/>
                </a:solidFill>
              </a:rPr>
            </a:br>
            <a:r>
              <a:rPr lang="en-GB" sz="1400">
                <a:solidFill>
                  <a:schemeClr val="accent1"/>
                </a:solidFill>
              </a:rPr>
              <a:t>‘</a:t>
            </a:r>
            <a:r>
              <a:rPr lang="en-GB" sz="1400" b="1" i="1">
                <a:solidFill>
                  <a:schemeClr val="accent1"/>
                </a:solidFill>
              </a:rPr>
              <a:t>Company Restricted’ </a:t>
            </a:r>
            <a:r>
              <a:rPr lang="en-GB" sz="1400" b="0">
                <a:solidFill>
                  <a:schemeClr val="tx1"/>
                </a:solidFill>
              </a:rPr>
              <a:t>or</a:t>
            </a:r>
            <a:r>
              <a:rPr lang="en-GB" sz="1400" b="1">
                <a:solidFill>
                  <a:schemeClr val="accent1"/>
                </a:solidFill>
              </a:rPr>
              <a:t> ‘</a:t>
            </a:r>
            <a:r>
              <a:rPr lang="en-GB" sz="1400" b="1" i="1">
                <a:solidFill>
                  <a:schemeClr val="accent1"/>
                </a:solidFill>
              </a:rPr>
              <a:t>Strictly Confidential’ </a:t>
            </a:r>
            <a:r>
              <a:rPr lang="en-GB" sz="1400" b="0" i="1">
                <a:solidFill>
                  <a:schemeClr val="tx1"/>
                </a:solidFill>
              </a:rPr>
              <a:t>.</a:t>
            </a:r>
            <a:r>
              <a:rPr lang="en-GB" sz="1400" b="1" i="1">
                <a:solidFill>
                  <a:schemeClr val="accent1"/>
                </a:solidFill>
              </a:rPr>
              <a:t> </a:t>
            </a:r>
            <a:r>
              <a:rPr lang="en-GB" sz="1400" b="0" i="0">
                <a:solidFill>
                  <a:schemeClr val="tx1"/>
                </a:solidFill>
              </a:rPr>
              <a:t>No statement is needed </a:t>
            </a:r>
            <a:br>
              <a:rPr lang="en-GB" sz="1400" b="0" i="0">
                <a:solidFill>
                  <a:schemeClr val="tx1"/>
                </a:solidFill>
              </a:rPr>
            </a:br>
            <a:r>
              <a:rPr lang="en-GB" sz="1400" b="0" i="0">
                <a:solidFill>
                  <a:schemeClr val="tx1"/>
                </a:solidFill>
              </a:rPr>
              <a:t>for public information. </a:t>
            </a:r>
            <a:endParaRPr lang="en-GB" sz="1400" b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809C05-E460-4D1A-BC84-C63C988F5D2D}"/>
              </a:ext>
            </a:extLst>
          </p:cNvPr>
          <p:cNvSpPr/>
          <p:nvPr userDrawn="1"/>
        </p:nvSpPr>
        <p:spPr>
          <a:xfrm>
            <a:off x="-1944694" y="3878333"/>
            <a:ext cx="419968" cy="419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  <a:latin typeface="+mn-lt"/>
              </a:rPr>
              <a:t>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68ED59-10F2-418A-8E8D-5A205AB6BDF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988" y="6420976"/>
            <a:ext cx="5184775" cy="234286"/>
          </a:xfrm>
        </p:spPr>
        <p:txBody>
          <a:bodyPr lIns="0" tIns="36000" rIns="0" bIns="36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  <a:lvl2pPr marL="432000" indent="0">
              <a:buNone/>
              <a:defRPr sz="1050"/>
            </a:lvl2pPr>
            <a:lvl3pPr marL="684000" indent="0">
              <a:buNone/>
              <a:defRPr sz="1050"/>
            </a:lvl3pPr>
            <a:lvl4pPr marL="828000" indent="0">
              <a:buNone/>
              <a:defRPr sz="1050"/>
            </a:lvl4pPr>
            <a:lvl5pPr marL="959400" indent="0">
              <a:buNone/>
              <a:defRPr sz="1050"/>
            </a:lvl5pPr>
          </a:lstStyle>
          <a:p>
            <a:pPr lvl="0"/>
            <a:r>
              <a:rPr lang="en-US" dirty="0"/>
              <a:t>Click to add confidentiality statement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2408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22">
          <p15:clr>
            <a:srgbClr val="C35E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3220BA-2241-4249-B9B6-B3D0349B755E}" type="datetimeFigureOut">
              <a:rPr lang="ru-RU"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C205E07-7FDA-4C50-B189-816241C654C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8" y="1567815"/>
            <a:ext cx="11376024" cy="4608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460800" indent="-22860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right-click and choose ‘Keep text only’.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790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 L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D0FA13F-5B1F-4795-B0E7-3E97B5D8E0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-1"/>
            <a:ext cx="3875391" cy="4330700"/>
          </a:xfrm>
          <a:custGeom>
            <a:avLst/>
            <a:gdLst>
              <a:gd name="connsiteX0" fmla="*/ 417122 w 3875391"/>
              <a:gd name="connsiteY0" fmla="*/ 0 h 4330700"/>
              <a:gd name="connsiteX1" fmla="*/ 2700571 w 3875391"/>
              <a:gd name="connsiteY1" fmla="*/ 0 h 4330700"/>
              <a:gd name="connsiteX2" fmla="*/ 2854048 w 3875391"/>
              <a:gd name="connsiteY2" fmla="*/ 93240 h 4330700"/>
              <a:gd name="connsiteX3" fmla="*/ 3875391 w 3875391"/>
              <a:gd name="connsiteY3" fmla="*/ 2014156 h 4330700"/>
              <a:gd name="connsiteX4" fmla="*/ 3479762 w 3875391"/>
              <a:gd name="connsiteY4" fmla="*/ 3309358 h 4330700"/>
              <a:gd name="connsiteX5" fmla="*/ 3457575 w 3875391"/>
              <a:gd name="connsiteY5" fmla="*/ 3339027 h 4330700"/>
              <a:gd name="connsiteX6" fmla="*/ 3457575 w 3875391"/>
              <a:gd name="connsiteY6" fmla="*/ 3343274 h 4330700"/>
              <a:gd name="connsiteX7" fmla="*/ 3454399 w 3875391"/>
              <a:gd name="connsiteY7" fmla="*/ 3343274 h 4330700"/>
              <a:gd name="connsiteX8" fmla="*/ 3346405 w 3875391"/>
              <a:gd name="connsiteY8" fmla="*/ 3487693 h 4330700"/>
              <a:gd name="connsiteX9" fmla="*/ 1558846 w 3875391"/>
              <a:gd name="connsiteY9" fmla="*/ 4330700 h 4330700"/>
              <a:gd name="connsiteX10" fmla="*/ 85309 w 3875391"/>
              <a:gd name="connsiteY10" fmla="*/ 3801714 h 4330700"/>
              <a:gd name="connsiteX11" fmla="*/ 0 w 3875391"/>
              <a:gd name="connsiteY11" fmla="*/ 3724180 h 4330700"/>
              <a:gd name="connsiteX12" fmla="*/ 0 w 3875391"/>
              <a:gd name="connsiteY12" fmla="*/ 304131 h 4330700"/>
              <a:gd name="connsiteX13" fmla="*/ 85309 w 3875391"/>
              <a:gd name="connsiteY13" fmla="*/ 226597 h 4330700"/>
              <a:gd name="connsiteX14" fmla="*/ 263644 w 3875391"/>
              <a:gd name="connsiteY14" fmla="*/ 93240 h 43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5391" h="4330700">
                <a:moveTo>
                  <a:pt x="417122" y="0"/>
                </a:moveTo>
                <a:lnTo>
                  <a:pt x="2700571" y="0"/>
                </a:lnTo>
                <a:lnTo>
                  <a:pt x="2854048" y="93240"/>
                </a:lnTo>
                <a:cubicBezTo>
                  <a:pt x="3470253" y="509540"/>
                  <a:pt x="3875391" y="1214535"/>
                  <a:pt x="3875391" y="2014156"/>
                </a:cubicBezTo>
                <a:cubicBezTo>
                  <a:pt x="3875391" y="2493928"/>
                  <a:pt x="3729542" y="2939635"/>
                  <a:pt x="3479762" y="3309358"/>
                </a:cubicBezTo>
                <a:lnTo>
                  <a:pt x="3457575" y="3339027"/>
                </a:lnTo>
                <a:lnTo>
                  <a:pt x="3457575" y="3343274"/>
                </a:lnTo>
                <a:lnTo>
                  <a:pt x="3454399" y="3343274"/>
                </a:lnTo>
                <a:lnTo>
                  <a:pt x="3346405" y="3487693"/>
                </a:lnTo>
                <a:cubicBezTo>
                  <a:pt x="2921516" y="4002539"/>
                  <a:pt x="2278504" y="4330700"/>
                  <a:pt x="1558846" y="4330700"/>
                </a:cubicBezTo>
                <a:cubicBezTo>
                  <a:pt x="999112" y="4330700"/>
                  <a:pt x="485745" y="4132183"/>
                  <a:pt x="85309" y="3801714"/>
                </a:cubicBezTo>
                <a:lnTo>
                  <a:pt x="0" y="3724180"/>
                </a:lnTo>
                <a:lnTo>
                  <a:pt x="0" y="304131"/>
                </a:lnTo>
                <a:lnTo>
                  <a:pt x="85309" y="226597"/>
                </a:lnTo>
                <a:cubicBezTo>
                  <a:pt x="142514" y="179387"/>
                  <a:pt x="202023" y="134871"/>
                  <a:pt x="263644" y="9324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360000" rIns="90000" bIns="360000" anchor="ctr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title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40238-DCC8-4532-9AE6-EB7C834F336E}"/>
              </a:ext>
            </a:extLst>
          </p:cNvPr>
          <p:cNvCxnSpPr>
            <a:cxnSpLocks/>
          </p:cNvCxnSpPr>
          <p:nvPr userDrawn="1"/>
        </p:nvCxnSpPr>
        <p:spPr>
          <a:xfrm>
            <a:off x="3540125" y="3730171"/>
            <a:ext cx="0" cy="2479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4EBE2-41F7-48F4-B525-605699ECF92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238625" y="404813"/>
            <a:ext cx="7545387" cy="579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286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286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286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right-click and choose ‘Keep text only’.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9C580CE-4074-4379-8D68-E5118B13A13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C25B5D-B685-4B55-8498-3486110FDCF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96">
            <a:extLst>
              <a:ext uri="{FF2B5EF4-FFF2-40B4-BE49-F238E27FC236}">
                <a16:creationId xmlns:a16="http://schemas.microsoft.com/office/drawing/2014/main" id="{DFE25DB2-F58D-4AD2-B640-7A1061569FF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6586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0">
          <p15:clr>
            <a:srgbClr val="C35EA4"/>
          </p15:clr>
        </p15:guide>
        <p15:guide id="5" pos="2661">
          <p15:clr>
            <a:srgbClr val="C35EA4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447ADDD-920E-4BEB-819B-9759B3CF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5562601" cy="6858000"/>
          </a:xfrm>
          <a:custGeom>
            <a:avLst/>
            <a:gdLst>
              <a:gd name="connsiteX0" fmla="*/ 0 w 5562601"/>
              <a:gd name="connsiteY0" fmla="*/ 0 h 6858000"/>
              <a:gd name="connsiteX1" fmla="*/ 3124199 w 5562601"/>
              <a:gd name="connsiteY1" fmla="*/ 0 h 6858000"/>
              <a:gd name="connsiteX2" fmla="*/ 3694793 w 5562601"/>
              <a:gd name="connsiteY2" fmla="*/ 0 h 6858000"/>
              <a:gd name="connsiteX3" fmla="*/ 3762493 w 5562601"/>
              <a:gd name="connsiteY3" fmla="*/ 43402 h 6858000"/>
              <a:gd name="connsiteX4" fmla="*/ 5562601 w 5562601"/>
              <a:gd name="connsiteY4" fmla="*/ 3429000 h 6858000"/>
              <a:gd name="connsiteX5" fmla="*/ 3762493 w 5562601"/>
              <a:gd name="connsiteY5" fmla="*/ 6814598 h 6858000"/>
              <a:gd name="connsiteX6" fmla="*/ 3694792 w 5562601"/>
              <a:gd name="connsiteY6" fmla="*/ 6858000 h 6858000"/>
              <a:gd name="connsiteX7" fmla="*/ 0 w 5562601"/>
              <a:gd name="connsiteY7" fmla="*/ 6858000 h 6858000"/>
              <a:gd name="connsiteX8" fmla="*/ 0 w 5562601"/>
              <a:gd name="connsiteY8" fmla="*/ 2601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2601" h="6858000">
                <a:moveTo>
                  <a:pt x="0" y="0"/>
                </a:moveTo>
                <a:lnTo>
                  <a:pt x="3124199" y="0"/>
                </a:lnTo>
                <a:lnTo>
                  <a:pt x="3694793" y="0"/>
                </a:lnTo>
                <a:lnTo>
                  <a:pt x="3762493" y="43402"/>
                </a:lnTo>
                <a:cubicBezTo>
                  <a:pt x="4848549" y="777127"/>
                  <a:pt x="5562601" y="2019676"/>
                  <a:pt x="5562601" y="3429000"/>
                </a:cubicBezTo>
                <a:cubicBezTo>
                  <a:pt x="5562601" y="4838325"/>
                  <a:pt x="4848549" y="6080873"/>
                  <a:pt x="3762493" y="6814598"/>
                </a:cubicBezTo>
                <a:lnTo>
                  <a:pt x="3694792" y="6858000"/>
                </a:lnTo>
                <a:lnTo>
                  <a:pt x="0" y="6858000"/>
                </a:lnTo>
                <a:lnTo>
                  <a:pt x="0" y="260168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2160000" bIns="2880000" anchor="b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</a:t>
            </a:r>
            <a:br>
              <a:rPr lang="en-US" dirty="0"/>
            </a:br>
            <a:r>
              <a:rPr lang="en-US" dirty="0"/>
              <a:t>section title here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AE4F3-AAA3-4B8D-A01A-1FF9B8F9F42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8095" y="863767"/>
            <a:ext cx="1203158" cy="1203158"/>
          </a:xfrm>
          <a:prstGeom prst="ellipse">
            <a:avLst/>
          </a:prstGeom>
          <a:solidFill>
            <a:schemeClr val="bg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758FA1-2B23-4C7E-97FD-FBA94AB385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626" y="4267200"/>
            <a:ext cx="3678918" cy="1896645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Click to add subtitle / presenter name(s)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486192A-3DB1-49EB-9B2C-D5E68AF24B1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694792" y="-1"/>
            <a:ext cx="8497208" cy="6858001"/>
          </a:xfrm>
          <a:custGeom>
            <a:avLst/>
            <a:gdLst>
              <a:gd name="connsiteX0" fmla="*/ 8001617 w 8497208"/>
              <a:gd name="connsiteY0" fmla="*/ 6414717 h 6858001"/>
              <a:gd name="connsiteX1" fmla="*/ 7980570 w 8497208"/>
              <a:gd name="connsiteY1" fmla="*/ 6439539 h 6858001"/>
              <a:gd name="connsiteX2" fmla="*/ 8034470 w 8497208"/>
              <a:gd name="connsiteY2" fmla="*/ 6517076 h 6858001"/>
              <a:gd name="connsiteX3" fmla="*/ 8090937 w 8497208"/>
              <a:gd name="connsiteY3" fmla="*/ 6510166 h 6858001"/>
              <a:gd name="connsiteX4" fmla="*/ 8091707 w 8497208"/>
              <a:gd name="connsiteY4" fmla="*/ 6506072 h 6858001"/>
              <a:gd name="connsiteX5" fmla="*/ 8095814 w 8497208"/>
              <a:gd name="connsiteY5" fmla="*/ 6478435 h 6858001"/>
              <a:gd name="connsiteX6" fmla="*/ 8062447 w 8497208"/>
              <a:gd name="connsiteY6" fmla="*/ 6464105 h 6858001"/>
              <a:gd name="connsiteX7" fmla="*/ 8064757 w 8497208"/>
              <a:gd name="connsiteY7" fmla="*/ 6499675 h 6858001"/>
              <a:gd name="connsiteX8" fmla="*/ 8064757 w 8497208"/>
              <a:gd name="connsiteY8" fmla="*/ 6504025 h 6858001"/>
              <a:gd name="connsiteX9" fmla="*/ 8048330 w 8497208"/>
              <a:gd name="connsiteY9" fmla="*/ 6515029 h 6858001"/>
              <a:gd name="connsiteX10" fmla="*/ 7993147 w 8497208"/>
              <a:gd name="connsiteY10" fmla="*/ 6433142 h 6858001"/>
              <a:gd name="connsiteX11" fmla="*/ 7994430 w 8497208"/>
              <a:gd name="connsiteY11" fmla="*/ 6431862 h 6858001"/>
              <a:gd name="connsiteX12" fmla="*/ 7995200 w 8497208"/>
              <a:gd name="connsiteY12" fmla="*/ 6432374 h 6858001"/>
              <a:gd name="connsiteX13" fmla="*/ 7995457 w 8497208"/>
              <a:gd name="connsiteY13" fmla="*/ 6432374 h 6858001"/>
              <a:gd name="connsiteX14" fmla="*/ 8062190 w 8497208"/>
              <a:gd name="connsiteY14" fmla="*/ 6459499 h 6858001"/>
              <a:gd name="connsiteX15" fmla="*/ 8096071 w 8497208"/>
              <a:gd name="connsiteY15" fmla="*/ 6474085 h 6858001"/>
              <a:gd name="connsiteX16" fmla="*/ 8122764 w 8497208"/>
              <a:gd name="connsiteY16" fmla="*/ 6486880 h 6858001"/>
              <a:gd name="connsiteX17" fmla="*/ 8134828 w 8497208"/>
              <a:gd name="connsiteY17" fmla="*/ 6503513 h 6858001"/>
              <a:gd name="connsiteX18" fmla="*/ 7984933 w 8497208"/>
              <a:gd name="connsiteY18" fmla="*/ 6615084 h 6858001"/>
              <a:gd name="connsiteX19" fmla="*/ 7984420 w 8497208"/>
              <a:gd name="connsiteY19" fmla="*/ 6615596 h 6858001"/>
              <a:gd name="connsiteX20" fmla="*/ 7983393 w 8497208"/>
              <a:gd name="connsiteY20" fmla="*/ 6617131 h 6858001"/>
              <a:gd name="connsiteX21" fmla="*/ 7983137 w 8497208"/>
              <a:gd name="connsiteY21" fmla="*/ 6617643 h 6858001"/>
              <a:gd name="connsiteX22" fmla="*/ 7978517 w 8497208"/>
              <a:gd name="connsiteY22" fmla="*/ 6631717 h 6858001"/>
              <a:gd name="connsiteX23" fmla="*/ 7997253 w 8497208"/>
              <a:gd name="connsiteY23" fmla="*/ 6655260 h 6858001"/>
              <a:gd name="connsiteX24" fmla="*/ 8009830 w 8497208"/>
              <a:gd name="connsiteY24" fmla="*/ 6657563 h 6858001"/>
              <a:gd name="connsiteX25" fmla="*/ 8012397 w 8497208"/>
              <a:gd name="connsiteY25" fmla="*/ 6657819 h 6858001"/>
              <a:gd name="connsiteX26" fmla="*/ 8136881 w 8497208"/>
              <a:gd name="connsiteY26" fmla="*/ 6633253 h 6858001"/>
              <a:gd name="connsiteX27" fmla="*/ 8146378 w 8497208"/>
              <a:gd name="connsiteY27" fmla="*/ 6607407 h 6858001"/>
              <a:gd name="connsiteX28" fmla="*/ 8103001 w 8497208"/>
              <a:gd name="connsiteY28" fmla="*/ 6582073 h 6858001"/>
              <a:gd name="connsiteX29" fmla="*/ 8093761 w 8497208"/>
              <a:gd name="connsiteY29" fmla="*/ 6588215 h 6858001"/>
              <a:gd name="connsiteX30" fmla="*/ 8128411 w 8497208"/>
              <a:gd name="connsiteY30" fmla="*/ 6611246 h 6858001"/>
              <a:gd name="connsiteX31" fmla="*/ 8126614 w 8497208"/>
              <a:gd name="connsiteY31" fmla="*/ 6614828 h 6858001"/>
              <a:gd name="connsiteX32" fmla="*/ 8124304 w 8497208"/>
              <a:gd name="connsiteY32" fmla="*/ 6614828 h 6858001"/>
              <a:gd name="connsiteX33" fmla="*/ 8047817 w 8497208"/>
              <a:gd name="connsiteY33" fmla="*/ 6619946 h 6858001"/>
              <a:gd name="connsiteX34" fmla="*/ 8040630 w 8497208"/>
              <a:gd name="connsiteY34" fmla="*/ 6620202 h 6858001"/>
              <a:gd name="connsiteX35" fmla="*/ 8052437 w 8497208"/>
              <a:gd name="connsiteY35" fmla="*/ 6610734 h 6858001"/>
              <a:gd name="connsiteX36" fmla="*/ 8173841 w 8497208"/>
              <a:gd name="connsiteY36" fmla="*/ 6529615 h 6858001"/>
              <a:gd name="connsiteX37" fmla="*/ 8144068 w 8497208"/>
              <a:gd name="connsiteY37" fmla="*/ 6452334 h 6858001"/>
              <a:gd name="connsiteX38" fmla="*/ 8001617 w 8497208"/>
              <a:gd name="connsiteY38" fmla="*/ 6414717 h 6858001"/>
              <a:gd name="connsiteX39" fmla="*/ 8063182 w 8497208"/>
              <a:gd name="connsiteY39" fmla="*/ 6306559 h 6858001"/>
              <a:gd name="connsiteX40" fmla="*/ 7947246 w 8497208"/>
              <a:gd name="connsiteY40" fmla="*/ 6409920 h 6858001"/>
              <a:gd name="connsiteX41" fmla="*/ 7903898 w 8497208"/>
              <a:gd name="connsiteY41" fmla="*/ 6477718 h 6858001"/>
              <a:gd name="connsiteX42" fmla="*/ 7922109 w 8497208"/>
              <a:gd name="connsiteY42" fmla="*/ 6498186 h 6858001"/>
              <a:gd name="connsiteX43" fmla="*/ 8041380 w 8497208"/>
              <a:gd name="connsiteY43" fmla="*/ 6559844 h 6858001"/>
              <a:gd name="connsiteX44" fmla="*/ 8050870 w 8497208"/>
              <a:gd name="connsiteY44" fmla="*/ 6553960 h 6858001"/>
              <a:gd name="connsiteX45" fmla="*/ 7945194 w 8497208"/>
              <a:gd name="connsiteY45" fmla="*/ 6495627 h 6858001"/>
              <a:gd name="connsiteX46" fmla="*/ 7928778 w 8497208"/>
              <a:gd name="connsiteY46" fmla="*/ 6480277 h 6858001"/>
              <a:gd name="connsiteX47" fmla="*/ 7958019 w 8497208"/>
              <a:gd name="connsiteY47" fmla="*/ 6449575 h 6858001"/>
              <a:gd name="connsiteX48" fmla="*/ 7974178 w 8497208"/>
              <a:gd name="connsiteY48" fmla="*/ 6433457 h 6858001"/>
              <a:gd name="connsiteX49" fmla="*/ 7976230 w 8497208"/>
              <a:gd name="connsiteY49" fmla="*/ 6416827 h 6858001"/>
              <a:gd name="connsiteX50" fmla="*/ 7997263 w 8497208"/>
              <a:gd name="connsiteY50" fmla="*/ 6410176 h 6858001"/>
              <a:gd name="connsiteX51" fmla="*/ 8024964 w 8497208"/>
              <a:gd name="connsiteY51" fmla="*/ 6382289 h 6858001"/>
              <a:gd name="connsiteX52" fmla="*/ 8047536 w 8497208"/>
              <a:gd name="connsiteY52" fmla="*/ 6364635 h 6858001"/>
              <a:gd name="connsiteX53" fmla="*/ 8053948 w 8497208"/>
              <a:gd name="connsiteY53" fmla="*/ 6376916 h 6858001"/>
              <a:gd name="connsiteX54" fmla="*/ 8058822 w 8497208"/>
              <a:gd name="connsiteY54" fmla="*/ 6421688 h 6858001"/>
              <a:gd name="connsiteX55" fmla="*/ 8097296 w 8497208"/>
              <a:gd name="connsiteY55" fmla="*/ 6432434 h 6858001"/>
              <a:gd name="connsiteX56" fmla="*/ 8063182 w 8497208"/>
              <a:gd name="connsiteY56" fmla="*/ 6306559 h 6858001"/>
              <a:gd name="connsiteX57" fmla="*/ 4802415 w 8497208"/>
              <a:gd name="connsiteY57" fmla="*/ 0 h 6858001"/>
              <a:gd name="connsiteX58" fmla="*/ 5373009 w 8497208"/>
              <a:gd name="connsiteY58" fmla="*/ 0 h 6858001"/>
              <a:gd name="connsiteX59" fmla="*/ 8497208 w 8497208"/>
              <a:gd name="connsiteY59" fmla="*/ 0 h 6858001"/>
              <a:gd name="connsiteX60" fmla="*/ 8497208 w 8497208"/>
              <a:gd name="connsiteY60" fmla="*/ 1 h 6858001"/>
              <a:gd name="connsiteX61" fmla="*/ 8497208 w 8497208"/>
              <a:gd name="connsiteY61" fmla="*/ 2601686 h 6858001"/>
              <a:gd name="connsiteX62" fmla="*/ 8497208 w 8497208"/>
              <a:gd name="connsiteY62" fmla="*/ 6858000 h 6858001"/>
              <a:gd name="connsiteX63" fmla="*/ 8497208 w 8497208"/>
              <a:gd name="connsiteY63" fmla="*/ 6858001 h 6858001"/>
              <a:gd name="connsiteX64" fmla="*/ 0 w 8497208"/>
              <a:gd name="connsiteY64" fmla="*/ 6858001 h 6858001"/>
              <a:gd name="connsiteX65" fmla="*/ 67701 w 8497208"/>
              <a:gd name="connsiteY65" fmla="*/ 6814599 h 6858001"/>
              <a:gd name="connsiteX66" fmla="*/ 1867809 w 8497208"/>
              <a:gd name="connsiteY66" fmla="*/ 3429001 h 6858001"/>
              <a:gd name="connsiteX67" fmla="*/ 67701 w 8497208"/>
              <a:gd name="connsiteY67" fmla="*/ 43403 h 6858001"/>
              <a:gd name="connsiteX68" fmla="*/ 1 w 8497208"/>
              <a:gd name="connsiteY68" fmla="*/ 1 h 6858001"/>
              <a:gd name="connsiteX69" fmla="*/ 4802413 w 8497208"/>
              <a:gd name="connsiteY69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8497208" h="6858001">
                <a:moveTo>
                  <a:pt x="8001617" y="6414717"/>
                </a:moveTo>
                <a:cubicBezTo>
                  <a:pt x="7980570" y="6411902"/>
                  <a:pt x="7972100" y="6419579"/>
                  <a:pt x="7980570" y="6439539"/>
                </a:cubicBezTo>
                <a:cubicBezTo>
                  <a:pt x="7989297" y="6459243"/>
                  <a:pt x="8011370" y="6492254"/>
                  <a:pt x="8034470" y="6517076"/>
                </a:cubicBezTo>
                <a:cubicBezTo>
                  <a:pt x="8057827" y="6541642"/>
                  <a:pt x="8082981" y="6548551"/>
                  <a:pt x="8090937" y="6510166"/>
                </a:cubicBezTo>
                <a:cubicBezTo>
                  <a:pt x="8091194" y="6508887"/>
                  <a:pt x="8091451" y="6507608"/>
                  <a:pt x="8091707" y="6506072"/>
                </a:cubicBezTo>
                <a:cubicBezTo>
                  <a:pt x="8093504" y="6496348"/>
                  <a:pt x="8095044" y="6486880"/>
                  <a:pt x="8095814" y="6478435"/>
                </a:cubicBezTo>
                <a:cubicBezTo>
                  <a:pt x="8085547" y="6473829"/>
                  <a:pt x="8073997" y="6468967"/>
                  <a:pt x="8062447" y="6464105"/>
                </a:cubicBezTo>
                <a:cubicBezTo>
                  <a:pt x="8063217" y="6472806"/>
                  <a:pt x="8064244" y="6487904"/>
                  <a:pt x="8064757" y="6499675"/>
                </a:cubicBezTo>
                <a:cubicBezTo>
                  <a:pt x="8064757" y="6500954"/>
                  <a:pt x="8064757" y="6502490"/>
                  <a:pt x="8064757" y="6504025"/>
                </a:cubicBezTo>
                <a:cubicBezTo>
                  <a:pt x="8065527" y="6522705"/>
                  <a:pt x="8059110" y="6522705"/>
                  <a:pt x="8048330" y="6515029"/>
                </a:cubicBezTo>
                <a:cubicBezTo>
                  <a:pt x="8035754" y="6506072"/>
                  <a:pt x="7997510" y="6455661"/>
                  <a:pt x="7993147" y="6433142"/>
                </a:cubicBezTo>
                <a:cubicBezTo>
                  <a:pt x="7992890" y="6431862"/>
                  <a:pt x="7993660" y="6431606"/>
                  <a:pt x="7994430" y="6431862"/>
                </a:cubicBezTo>
                <a:cubicBezTo>
                  <a:pt x="7994687" y="6432118"/>
                  <a:pt x="7994943" y="6432118"/>
                  <a:pt x="7995200" y="6432374"/>
                </a:cubicBezTo>
                <a:cubicBezTo>
                  <a:pt x="7995200" y="6432374"/>
                  <a:pt x="7995200" y="6432374"/>
                  <a:pt x="7995457" y="6432374"/>
                </a:cubicBezTo>
                <a:cubicBezTo>
                  <a:pt x="8003927" y="6435701"/>
                  <a:pt x="8032930" y="6447216"/>
                  <a:pt x="8062190" y="6459499"/>
                </a:cubicBezTo>
                <a:cubicBezTo>
                  <a:pt x="8073741" y="6464361"/>
                  <a:pt x="8085547" y="6469479"/>
                  <a:pt x="8096071" y="6474085"/>
                </a:cubicBezTo>
                <a:cubicBezTo>
                  <a:pt x="8106594" y="6478691"/>
                  <a:pt x="8115834" y="6483297"/>
                  <a:pt x="8122764" y="6486880"/>
                </a:cubicBezTo>
                <a:cubicBezTo>
                  <a:pt x="8135341" y="6493533"/>
                  <a:pt x="8140218" y="6498139"/>
                  <a:pt x="8134828" y="6503513"/>
                </a:cubicBezTo>
                <a:cubicBezTo>
                  <a:pt x="8108647" y="6530382"/>
                  <a:pt x="8016504" y="6568255"/>
                  <a:pt x="7984933" y="6615084"/>
                </a:cubicBezTo>
                <a:cubicBezTo>
                  <a:pt x="7984933" y="6615084"/>
                  <a:pt x="7984677" y="6615340"/>
                  <a:pt x="7984420" y="6615596"/>
                </a:cubicBezTo>
                <a:cubicBezTo>
                  <a:pt x="7984163" y="6616108"/>
                  <a:pt x="7983650" y="6616619"/>
                  <a:pt x="7983393" y="6617131"/>
                </a:cubicBezTo>
                <a:cubicBezTo>
                  <a:pt x="7983393" y="6617387"/>
                  <a:pt x="7983393" y="6617643"/>
                  <a:pt x="7983137" y="6617643"/>
                </a:cubicBezTo>
                <a:cubicBezTo>
                  <a:pt x="7981597" y="6620714"/>
                  <a:pt x="7979287" y="6625576"/>
                  <a:pt x="7978517" y="6631717"/>
                </a:cubicBezTo>
                <a:cubicBezTo>
                  <a:pt x="7977233" y="6641953"/>
                  <a:pt x="7982623" y="6651421"/>
                  <a:pt x="7997253" y="6655260"/>
                </a:cubicBezTo>
                <a:cubicBezTo>
                  <a:pt x="8001103" y="6656283"/>
                  <a:pt x="8005210" y="6657051"/>
                  <a:pt x="8009830" y="6657563"/>
                </a:cubicBezTo>
                <a:cubicBezTo>
                  <a:pt x="8010600" y="6657819"/>
                  <a:pt x="8011627" y="6657819"/>
                  <a:pt x="8012397" y="6657819"/>
                </a:cubicBezTo>
                <a:cubicBezTo>
                  <a:pt x="8040887" y="6659098"/>
                  <a:pt x="8114551" y="6642977"/>
                  <a:pt x="8136881" y="6633253"/>
                </a:cubicBezTo>
                <a:cubicBezTo>
                  <a:pt x="8159981" y="6623017"/>
                  <a:pt x="8153051" y="6612781"/>
                  <a:pt x="8146378" y="6607407"/>
                </a:cubicBezTo>
                <a:cubicBezTo>
                  <a:pt x="8141244" y="6603313"/>
                  <a:pt x="8115577" y="6588983"/>
                  <a:pt x="8103001" y="6582073"/>
                </a:cubicBezTo>
                <a:cubicBezTo>
                  <a:pt x="8099664" y="6584376"/>
                  <a:pt x="8097097" y="6585912"/>
                  <a:pt x="8093761" y="6588215"/>
                </a:cubicBezTo>
                <a:cubicBezTo>
                  <a:pt x="8115064" y="6601010"/>
                  <a:pt x="8123534" y="6607407"/>
                  <a:pt x="8128411" y="6611246"/>
                </a:cubicBezTo>
                <a:cubicBezTo>
                  <a:pt x="8130464" y="6612781"/>
                  <a:pt x="8129438" y="6614572"/>
                  <a:pt x="8126614" y="6614828"/>
                </a:cubicBezTo>
                <a:cubicBezTo>
                  <a:pt x="8125844" y="6614828"/>
                  <a:pt x="8125074" y="6614828"/>
                  <a:pt x="8124304" y="6614828"/>
                </a:cubicBezTo>
                <a:cubicBezTo>
                  <a:pt x="8104027" y="6616364"/>
                  <a:pt x="8065784" y="6618922"/>
                  <a:pt x="8047817" y="6619946"/>
                </a:cubicBezTo>
                <a:cubicBezTo>
                  <a:pt x="8045250" y="6620202"/>
                  <a:pt x="8042170" y="6620202"/>
                  <a:pt x="8040630" y="6620202"/>
                </a:cubicBezTo>
                <a:cubicBezTo>
                  <a:pt x="8044994" y="6616108"/>
                  <a:pt x="8049870" y="6612525"/>
                  <a:pt x="8052437" y="6610734"/>
                </a:cubicBezTo>
                <a:cubicBezTo>
                  <a:pt x="8090937" y="6583609"/>
                  <a:pt x="8154848" y="6545736"/>
                  <a:pt x="8173841" y="6529615"/>
                </a:cubicBezTo>
                <a:cubicBezTo>
                  <a:pt x="8187701" y="6517587"/>
                  <a:pt x="8225688" y="6480994"/>
                  <a:pt x="8144068" y="6452334"/>
                </a:cubicBezTo>
                <a:cubicBezTo>
                  <a:pt x="8120711" y="6444401"/>
                  <a:pt x="8062704" y="6422906"/>
                  <a:pt x="8001617" y="6414717"/>
                </a:cubicBezTo>
                <a:close/>
                <a:moveTo>
                  <a:pt x="8063182" y="6306559"/>
                </a:moveTo>
                <a:cubicBezTo>
                  <a:pt x="8043432" y="6304000"/>
                  <a:pt x="8013678" y="6328817"/>
                  <a:pt x="7947246" y="6409920"/>
                </a:cubicBezTo>
                <a:cubicBezTo>
                  <a:pt x="7934934" y="6424759"/>
                  <a:pt x="7906206" y="6461088"/>
                  <a:pt x="7903898" y="6477718"/>
                </a:cubicBezTo>
                <a:cubicBezTo>
                  <a:pt x="7902359" y="6489487"/>
                  <a:pt x="7914927" y="6494604"/>
                  <a:pt x="7922109" y="6498186"/>
                </a:cubicBezTo>
                <a:cubicBezTo>
                  <a:pt x="7928778" y="6501768"/>
                  <a:pt x="8005727" y="6539888"/>
                  <a:pt x="8041380" y="6559844"/>
                </a:cubicBezTo>
                <a:cubicBezTo>
                  <a:pt x="8044458" y="6557797"/>
                  <a:pt x="8047536" y="6555751"/>
                  <a:pt x="8050870" y="6553960"/>
                </a:cubicBezTo>
                <a:cubicBezTo>
                  <a:pt x="8029581" y="6542447"/>
                  <a:pt x="7969561" y="6510211"/>
                  <a:pt x="7945194" y="6495627"/>
                </a:cubicBezTo>
                <a:cubicBezTo>
                  <a:pt x="7935190" y="6489743"/>
                  <a:pt x="7928265" y="6484882"/>
                  <a:pt x="7928778" y="6480277"/>
                </a:cubicBezTo>
                <a:cubicBezTo>
                  <a:pt x="7929548" y="6474648"/>
                  <a:pt x="7944168" y="6463391"/>
                  <a:pt x="7958019" y="6449575"/>
                </a:cubicBezTo>
                <a:cubicBezTo>
                  <a:pt x="7961610" y="6445994"/>
                  <a:pt x="7967509" y="6440109"/>
                  <a:pt x="7974178" y="6433457"/>
                </a:cubicBezTo>
                <a:cubicBezTo>
                  <a:pt x="7972382" y="6426550"/>
                  <a:pt x="7973152" y="6420921"/>
                  <a:pt x="7976230" y="6416827"/>
                </a:cubicBezTo>
                <a:cubicBezTo>
                  <a:pt x="7980077" y="6411711"/>
                  <a:pt x="7987003" y="6409664"/>
                  <a:pt x="7997263" y="6410176"/>
                </a:cubicBezTo>
                <a:cubicBezTo>
                  <a:pt x="8009831" y="6397639"/>
                  <a:pt x="8021117" y="6386382"/>
                  <a:pt x="8024964" y="6382289"/>
                </a:cubicBezTo>
                <a:cubicBezTo>
                  <a:pt x="8033941" y="6373334"/>
                  <a:pt x="8043432" y="6364124"/>
                  <a:pt x="8047536" y="6364635"/>
                </a:cubicBezTo>
                <a:cubicBezTo>
                  <a:pt x="8050870" y="6365147"/>
                  <a:pt x="8052666" y="6368217"/>
                  <a:pt x="8053948" y="6376916"/>
                </a:cubicBezTo>
                <a:cubicBezTo>
                  <a:pt x="8054974" y="6384591"/>
                  <a:pt x="8057539" y="6406850"/>
                  <a:pt x="8058822" y="6421688"/>
                </a:cubicBezTo>
                <a:cubicBezTo>
                  <a:pt x="8072672" y="6425014"/>
                  <a:pt x="8085497" y="6428852"/>
                  <a:pt x="8097296" y="6432434"/>
                </a:cubicBezTo>
                <a:cubicBezTo>
                  <a:pt x="8095757" y="6330864"/>
                  <a:pt x="8084215" y="6309373"/>
                  <a:pt x="8063182" y="6306559"/>
                </a:cubicBezTo>
                <a:close/>
                <a:moveTo>
                  <a:pt x="4802415" y="0"/>
                </a:moveTo>
                <a:lnTo>
                  <a:pt x="5373009" y="0"/>
                </a:lnTo>
                <a:lnTo>
                  <a:pt x="8497208" y="0"/>
                </a:lnTo>
                <a:lnTo>
                  <a:pt x="8497208" y="1"/>
                </a:lnTo>
                <a:lnTo>
                  <a:pt x="8497208" y="2601686"/>
                </a:lnTo>
                <a:lnTo>
                  <a:pt x="8497208" y="6858000"/>
                </a:lnTo>
                <a:lnTo>
                  <a:pt x="8497208" y="6858001"/>
                </a:lnTo>
                <a:lnTo>
                  <a:pt x="0" y="6858001"/>
                </a:lnTo>
                <a:lnTo>
                  <a:pt x="67701" y="6814599"/>
                </a:lnTo>
                <a:cubicBezTo>
                  <a:pt x="1153758" y="6080874"/>
                  <a:pt x="1867809" y="4838326"/>
                  <a:pt x="1867809" y="3429001"/>
                </a:cubicBezTo>
                <a:cubicBezTo>
                  <a:pt x="1867809" y="2019677"/>
                  <a:pt x="1153758" y="777128"/>
                  <a:pt x="67701" y="43403"/>
                </a:cubicBezTo>
                <a:lnTo>
                  <a:pt x="1" y="1"/>
                </a:lnTo>
                <a:lnTo>
                  <a:pt x="4802413" y="1"/>
                </a:lnTo>
                <a:close/>
              </a:path>
            </a:pathLst>
          </a:custGeom>
        </p:spPr>
        <p:txBody>
          <a:bodyPr wrap="square" tIns="360000" bIns="64008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r>
              <a:rPr lang="en-US" dirty="0"/>
              <a:t>_______________________________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 add an image here: </a:t>
            </a:r>
            <a:br>
              <a:rPr lang="en-US" dirty="0"/>
            </a:br>
            <a:r>
              <a:rPr lang="en-US" dirty="0"/>
              <a:t>Click the icon and select Brand Pictures, </a:t>
            </a:r>
            <a:br>
              <a:rPr lang="en-US" dirty="0"/>
            </a:br>
            <a:r>
              <a:rPr lang="en-US" dirty="0"/>
              <a:t>or insert a file from your computer.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The image can then be scaled within </a:t>
            </a:r>
            <a:br>
              <a:rPr lang="en-US" dirty="0"/>
            </a:br>
            <a:r>
              <a:rPr lang="en-US" dirty="0"/>
              <a:t>the frame by using the Crop feature in </a:t>
            </a:r>
            <a:br>
              <a:rPr lang="en-US" dirty="0"/>
            </a:br>
            <a:r>
              <a:rPr lang="en-US" dirty="0"/>
              <a:t>the Picture Format tab of the ribbon.</a:t>
            </a:r>
            <a:br>
              <a:rPr lang="en-US" dirty="0"/>
            </a:br>
            <a:r>
              <a:rPr lang="en-US" dirty="0"/>
              <a:t>_______________________________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1CC83E6-E70E-43EE-817C-4F68FB75EFD9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8905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CFFF0-7218-4B33-8DFC-E37157D9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8323" y="555585"/>
            <a:ext cx="5615354" cy="5614274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key statement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31D2-AD7B-454A-86A6-EA48B20C0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0FD97D-3F39-4649-B10A-ECD97F37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63771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enter title here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1075AA4-1FA9-4704-A587-D8E88C1D1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BF9FC5-73CA-47D5-891A-42CBDE79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6">
            <a:extLst>
              <a:ext uri="{FF2B5EF4-FFF2-40B4-BE49-F238E27FC236}">
                <a16:creationId xmlns:a16="http://schemas.microsoft.com/office/drawing/2014/main" id="{462FAF15-0CB5-418E-A59C-EA8FADE526AE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254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03F247-4297-4973-90A3-0193475A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58DA9E-BDF5-4DC7-B478-434301DA6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96">
            <a:extLst>
              <a:ext uri="{FF2B5EF4-FFF2-40B4-BE49-F238E27FC236}">
                <a16:creationId xmlns:a16="http://schemas.microsoft.com/office/drawing/2014/main" id="{5D317BC2-3CD5-4931-93AD-CC95F2C50D24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52135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ity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48B27A-10B7-4200-88E7-16263562F97B}"/>
              </a:ext>
            </a:extLst>
          </p:cNvPr>
          <p:cNvSpPr txBox="1"/>
          <p:nvPr userDrawn="1"/>
        </p:nvSpPr>
        <p:spPr>
          <a:xfrm>
            <a:off x="419100" y="4864100"/>
            <a:ext cx="9156700" cy="1028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spc="-5">
                <a:solidFill>
                  <a:schemeClr val="tx1"/>
                </a:solidFill>
                <a:latin typeface="+mn-lt"/>
                <a:cs typeface="Arial"/>
              </a:rPr>
              <a:t>Confidentiality</a:t>
            </a:r>
            <a:r>
              <a:rPr lang="en-US" sz="1200" b="1" spc="-1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z="1200" b="1" spc="-5">
                <a:solidFill>
                  <a:schemeClr val="tx1"/>
                </a:solidFill>
                <a:latin typeface="+mn-lt"/>
                <a:cs typeface="Arial"/>
              </a:rPr>
              <a:t>Notice</a:t>
            </a:r>
            <a:endParaRPr lang="en-US" sz="1200">
              <a:solidFill>
                <a:schemeClr val="tx1"/>
              </a:solidFill>
              <a:latin typeface="+mn-lt"/>
              <a:cs typeface="Arial"/>
            </a:endParaRPr>
          </a:p>
          <a:p>
            <a:pPr marL="26670" marR="5080">
              <a:lnSpc>
                <a:spcPct val="100000"/>
              </a:lnSpc>
              <a:spcBef>
                <a:spcPts val="780"/>
              </a:spcBef>
            </a:pP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This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file is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private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and may contain confidential and proprietary information.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If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you have received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this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file in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error, please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notify us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and remove 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it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from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your system and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note that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you must not copy,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distribute or take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any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action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in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reliance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on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it.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Any unauthorized use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or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disclosure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of the 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contents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of this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file is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not permitted and may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be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unlawful. AstraZeneca PLC,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1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Francis Crick Avenue, Cambridge Biomedical </a:t>
            </a:r>
            <a:r>
              <a:rPr lang="en-US" sz="1200" spc="15">
                <a:solidFill>
                  <a:schemeClr val="tx1"/>
                </a:solidFill>
                <a:latin typeface="+mn-lt"/>
                <a:cs typeface="Arial"/>
              </a:rPr>
              <a:t>Campus, 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Cambridge, CB2 0AA, UK,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T: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+44(0)203 749 5000,</a:t>
            </a:r>
            <a:r>
              <a:rPr lang="en-US" sz="1200" spc="85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z="1200" u="none" spc="10">
                <a:solidFill>
                  <a:schemeClr val="tx1"/>
                </a:solidFill>
                <a:latin typeface="+mn-lt"/>
                <a:cs typeface="Arial"/>
              </a:rPr>
              <a:t>www.astrazeneca.com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50B5-01B2-430D-BF92-6E5CD933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C10CA0-7F28-40CE-9633-59C6800E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47816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2DA5D-EC7E-40C3-8862-3E3748AD6C3A}"/>
              </a:ext>
            </a:extLst>
          </p:cNvPr>
          <p:cNvSpPr txBox="1">
            <a:spLocks/>
          </p:cNvSpPr>
          <p:nvPr userDrawn="1"/>
        </p:nvSpPr>
        <p:spPr>
          <a:xfrm>
            <a:off x="1257304" y="769811"/>
            <a:ext cx="9677394" cy="531837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9600" dirty="0"/>
              <a:t>Do not use layouts</a:t>
            </a:r>
            <a:br>
              <a:rPr lang="en-US" sz="9600" dirty="0"/>
            </a:br>
            <a:r>
              <a:rPr lang="en-US" sz="9600" dirty="0"/>
              <a:t>in this section appearing after this point. </a:t>
            </a:r>
          </a:p>
        </p:txBody>
      </p:sp>
      <p:sp>
        <p:nvSpPr>
          <p:cNvPr id="4" name="DO NOT DELETE (BRANDIN)">
            <a:extLst>
              <a:ext uri="{FF2B5EF4-FFF2-40B4-BE49-F238E27FC236}">
                <a16:creationId xmlns:a16="http://schemas.microsoft.com/office/drawing/2014/main" id="{69877D48-052F-814D-ACE8-304F09202645}"/>
              </a:ext>
            </a:extLst>
          </p:cNvPr>
          <p:cNvSpPr/>
          <p:nvPr userDrawn="1"/>
        </p:nvSpPr>
        <p:spPr>
          <a:xfrm>
            <a:off x="152400" y="1524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en-US" dirty="0" err="1"/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55445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93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13220BA-2241-4249-B9B6-B3D0349B755E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205E07-7FDA-4C50-B189-816241C654C0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</a:defRPr>
            </a:lvl1pPr>
          </a:lstStyle>
          <a:p>
            <a:pPr>
              <a:defRPr/>
            </a:pPr>
            <a:fld id="{C80B1482-0112-4D1F-838F-AB3BC4A055EF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</a:defRPr>
            </a:lvl1pPr>
          </a:lstStyle>
          <a:p>
            <a:pPr>
              <a:defRPr/>
            </a:pPr>
            <a:fld id="{79E57D39-AD87-4841-94AF-9A71D526973F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Arial Narrow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Arial Narrow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Arial Narrow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rial Narrow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rial Narrow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730B70-1106-43E9-865C-CBB636542619}" type="datetimeFigureOut">
              <a:rPr lang="ru-RU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5E713C-CACE-4EDE-A48B-AC40FCED96DF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91127" y="365126"/>
            <a:ext cx="8460509" cy="11404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591127" y="1825625"/>
            <a:ext cx="10762673" cy="40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591127" y="6079721"/>
            <a:ext cx="995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rgbClr val="ACADAC"/>
                </a:solidFill>
              </a:defRPr>
            </a:lvl1pPr>
          </a:lstStyle>
          <a:p>
            <a:pPr>
              <a:defRPr/>
            </a:pPr>
            <a:endParaRPr lang="ru-RU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42" r:id="rId17"/>
  </p:sldLayoutIdLst>
  <p:hf sldNum="0" hdr="0" dt="0"/>
  <p:txStyles>
    <p:titleStyle>
      <a:lvl1pPr algn="l" defTabSz="914400">
        <a:lnSpc>
          <a:spcPct val="100000"/>
        </a:lnSpc>
        <a:spcBef>
          <a:spcPts val="0"/>
        </a:spcBef>
        <a:buNone/>
        <a:defRPr sz="2400" b="1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>
          <a:solidFill>
            <a:srgbClr val="51515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>
          <a:solidFill>
            <a:srgbClr val="51515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>
          <a:solidFill>
            <a:srgbClr val="51515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>
          <a:solidFill>
            <a:srgbClr val="51515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>
          <a:solidFill>
            <a:srgbClr val="51515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7" y="404812"/>
            <a:ext cx="11376025" cy="10074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defRPr/>
            </a:pPr>
            <a:r>
              <a:rPr lang="en-US"/>
              <a:t>Click to enter title here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137663" y="6456258"/>
            <a:ext cx="1279358" cy="309145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456258"/>
            <a:ext cx="407988" cy="309145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407987" y="1557337"/>
            <a:ext cx="11376025" cy="463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use the Paste and Match Formatting shortcut (Cmd + Option + Shift + V).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</p:sldLayoutIdLst>
  <p:hf hdr="0" ftr="0"/>
  <p:txStyles>
    <p:titleStyle>
      <a:lvl1pPr algn="l" defTabSz="914400">
        <a:lnSpc>
          <a:spcPct val="100000"/>
        </a:lnSpc>
        <a:spcBef>
          <a:spcPts val="0"/>
        </a:spcBef>
        <a:buNone/>
        <a:defRPr sz="36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100000"/>
        </a:lnSpc>
        <a:spcBef>
          <a:spcPts val="600"/>
        </a:spcBef>
        <a:spcAft>
          <a:spcPts val="6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60800" marR="0" indent="-228600" algn="l" defTabSz="914400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/>
        <a:buChar char="•"/>
        <a:defRPr lang="en-US" sz="240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/>
        <a:buChar char="•"/>
        <a:defRPr lang="en-US" sz="20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7" y="404812"/>
            <a:ext cx="11376025" cy="10074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defRPr/>
            </a:pPr>
            <a:r>
              <a:rPr lang="en-US"/>
              <a:t>Click to enter title here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454800"/>
            <a:ext cx="407987" cy="309145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407987" y="1567813"/>
            <a:ext cx="11376025" cy="463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use the Paste and Match Formatting shortcut (Cmd + Option + Shift + V).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hf hdr="0" ftr="0"/>
  <p:txStyles>
    <p:titleStyle>
      <a:lvl1pPr algn="l" defTabSz="914400">
        <a:lnSpc>
          <a:spcPct val="100000"/>
        </a:lnSpc>
        <a:spcBef>
          <a:spcPts val="0"/>
        </a:spcBef>
        <a:buNone/>
        <a:defRPr sz="36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100000"/>
        </a:lnSpc>
        <a:spcBef>
          <a:spcPts val="600"/>
        </a:spcBef>
        <a:spcAft>
          <a:spcPts val="6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60800" marR="0" indent="-230400" algn="l" defTabSz="914400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/>
        <a:buChar char="•"/>
        <a:defRPr lang="en-US" sz="240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30400" algn="l" defTabSz="914400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/>
        <a:buChar char="•"/>
        <a:defRPr lang="en-US" sz="200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30400" algn="l" defTabSz="914400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/>
        <a:buChar char="•"/>
        <a:defRPr lang="en-US" sz="20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7" y="404812"/>
            <a:ext cx="11376025" cy="10074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defRPr/>
            </a:pPr>
            <a:r>
              <a:rPr lang="en-US"/>
              <a:t>Click to enter title here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137663" y="6454800"/>
            <a:ext cx="1279358" cy="309145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454800"/>
            <a:ext cx="407987" cy="309145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8E47D07-9D1E-4FE9-B31A-2F5863681021}" type="slidenum">
              <a:rPr lang="en-GB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407987" y="1567813"/>
            <a:ext cx="11376025" cy="463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use the Paste and Match Formatting shortcut (Cmd + Option + Shift + V).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hf hdr="0" ftr="0"/>
  <p:txStyles>
    <p:titleStyle>
      <a:lvl1pPr algn="l" defTabSz="914400">
        <a:lnSpc>
          <a:spcPct val="100000"/>
        </a:lnSpc>
        <a:spcBef>
          <a:spcPts val="0"/>
        </a:spcBef>
        <a:buNone/>
        <a:defRPr sz="36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100000"/>
        </a:lnSpc>
        <a:spcBef>
          <a:spcPts val="600"/>
        </a:spcBef>
        <a:spcAft>
          <a:spcPts val="6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60800" marR="0" indent="-230400" algn="l" defTabSz="914400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/>
        <a:buChar char="•"/>
        <a:defRPr lang="en-US" sz="240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30400" algn="l" defTabSz="914400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/>
        <a:buChar char="•"/>
        <a:defRPr lang="en-US" sz="200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30400" algn="l" defTabSz="914400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/>
        <a:buChar char="•"/>
        <a:defRPr lang="en-US" sz="20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884D0-6C0A-4957-A521-E7AECDD8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11376025" cy="10074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enter title here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F6B2-FAF9-4D08-B8BD-F2646AEF3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37663" y="6456258"/>
            <a:ext cx="1279358" cy="309145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E024-D0BA-4349-981A-F74D8D612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6258"/>
            <a:ext cx="407988" cy="309145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248C0A-0C4B-4F9E-B86F-C76D9802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557338"/>
            <a:ext cx="11376025" cy="463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use the Paste and Match Formatting shortcut (</a:t>
            </a:r>
            <a:r>
              <a:rPr lang="en-US" dirty="0" err="1"/>
              <a:t>Cmd</a:t>
            </a:r>
            <a:r>
              <a:rPr lang="en-US" dirty="0"/>
              <a:t> + Option + Shift + V).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1"/>
    </p:custDataLst>
    <p:extLst>
      <p:ext uri="{BB962C8B-B14F-4D97-AF65-F5344CB8AC3E}">
        <p14:creationId xmlns:p14="http://schemas.microsoft.com/office/powerpoint/2010/main" val="190132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tabLst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C35EA4"/>
          </p15:clr>
        </p15:guide>
        <p15:guide id="2" pos="7423">
          <p15:clr>
            <a:srgbClr val="C35EA4"/>
          </p15:clr>
        </p15:guide>
        <p15:guide id="3" orient="horz" pos="3906">
          <p15:clr>
            <a:srgbClr val="C35EA4"/>
          </p15:clr>
        </p15:guide>
        <p15:guide id="4" orient="horz" pos="255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svg"/><Relationship Id="rId9" Type="http://schemas.openxmlformats.org/officeDocument/2006/relationships/image" Target="../media/image5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RDQuZxMAAAAlAAAAZAAAAA0AAAAAAAAAAAAAAAAAAAAAA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BxwL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PwUAAJERAABlSQAAaRcAABAAAAAmAAAACAAAAP//////////"/>
              </a:ext>
            </a:extLst>
          </p:cNvSpPr>
          <p:nvPr/>
        </p:nvSpPr>
        <p:spPr>
          <a:xfrm>
            <a:off x="852805" y="2855595"/>
            <a:ext cx="11078210" cy="949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t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tabLst/>
              <a:defRPr lang="it-it" sz="2000" b="1" i="0" cap="none">
                <a:solidFill>
                  <a:schemeClr val="bg1"/>
                </a:solidFill>
                <a:latin typeface="Arial Black" pitchFamily="1" charset="0"/>
                <a:ea typeface="Arial" pitchFamily="1" charset="0"/>
                <a:cs typeface="Arial" pitchFamily="1" charset="0"/>
              </a:defRPr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  <a:lvl6pPr>
              <a:defRPr lang="it-it"/>
            </a:lvl6pPr>
            <a:lvl7pPr>
              <a:defRPr lang="it-it"/>
            </a:lvl7pPr>
            <a:lvl8pPr>
              <a:defRPr lang="it-it"/>
            </a:lvl8pPr>
            <a:lvl9pPr>
              <a:defRPr lang="it-it"/>
            </a:lvl9pPr>
          </a:lstStyle>
          <a:p>
            <a:pPr algn="ctr">
              <a:defRPr lang="it-it"/>
            </a:pPr>
            <a:r>
              <a:rPr lang="ru-RU" sz="3200" cap="none" dirty="0">
                <a:solidFill>
                  <a:srgbClr val="000000"/>
                </a:solidFill>
              </a:rPr>
              <a:t>Острая сердечная недостаточность-2024</a:t>
            </a:r>
            <a:endParaRPr lang="it-it" sz="3200" cap="none" dirty="0">
              <a:solidFill>
                <a:srgbClr val="000000"/>
              </a:solidFill>
            </a:endParaRPr>
          </a:p>
        </p:txBody>
      </p:sp>
      <p:sp>
        <p:nvSpPr>
          <p:cNvPr id="3" name="Subtitle 15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RDQuZxMAAAAlAAAAZAAAAA0AAAAAAAAAAAAAAAAAAAAAA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+VBy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XRQAAEIbAAB3NwAAAR0AABAAAAAmAAAACAAAAP//////////"/>
              </a:ext>
            </a:extLst>
          </p:cNvSpPr>
          <p:nvPr/>
        </p:nvSpPr>
        <p:spPr>
          <a:xfrm>
            <a:off x="3310255" y="4431030"/>
            <a:ext cx="5706110" cy="2838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t"/>
          <a:lstStyle>
            <a:lvl1pPr marL="0" indent="0" algn="l" defTabSz="914400">
              <a:lnSpc>
                <a:spcPct val="100000"/>
              </a:lnSpc>
              <a:spcBef>
                <a:spcPts val="995"/>
              </a:spcBef>
              <a:buNone/>
              <a:tabLst/>
              <a:defRPr lang="it-it" sz="1200" b="1" i="0" cap="none">
                <a:solidFill>
                  <a:schemeClr val="bg1"/>
                </a:solidFill>
                <a:latin typeface="Arial Black" pitchFamily="1" charset="0"/>
                <a:ea typeface="Arial" pitchFamily="1" charset="0"/>
                <a:cs typeface="Arial" pitchFamily="1" charset="0"/>
              </a:defRPr>
            </a:lvl1pPr>
            <a:lvl2pPr marL="457200" indent="0" algn="ctr" defTabSz="914400">
              <a:lnSpc>
                <a:spcPct val="90000"/>
              </a:lnSpc>
              <a:spcBef>
                <a:spcPts val="495"/>
              </a:spcBef>
              <a:buNone/>
              <a:tabLst/>
              <a:defRPr lang="it-it" sz="2000" cap="none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2pPr>
            <a:lvl3pPr marL="914400" indent="0" algn="ctr" defTabSz="914400">
              <a:lnSpc>
                <a:spcPct val="90000"/>
              </a:lnSpc>
              <a:spcBef>
                <a:spcPts val="495"/>
              </a:spcBef>
              <a:buNone/>
              <a:tabLst/>
              <a:defRPr lang="it-it" sz="1800" cap="none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3pPr>
            <a:lvl4pPr marL="1371600" indent="0" algn="ctr" defTabSz="914400">
              <a:lnSpc>
                <a:spcPct val="90000"/>
              </a:lnSpc>
              <a:spcBef>
                <a:spcPts val="495"/>
              </a:spcBef>
              <a:buNone/>
              <a:tabLst/>
              <a:defRPr lang="it-it" sz="1600" cap="none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4pPr>
            <a:lvl5pPr marL="1828800" indent="0" algn="ctr" defTabSz="914400">
              <a:lnSpc>
                <a:spcPct val="90000"/>
              </a:lnSpc>
              <a:spcBef>
                <a:spcPts val="495"/>
              </a:spcBef>
              <a:buNone/>
              <a:tabLst/>
              <a:defRPr lang="it-it" sz="1600" cap="none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5pPr>
            <a:lvl6pPr marL="2286000" indent="0" algn="ctr" defTabSz="914400">
              <a:lnSpc>
                <a:spcPct val="90000"/>
              </a:lnSpc>
              <a:spcBef>
                <a:spcPts val="495"/>
              </a:spcBef>
              <a:buNone/>
              <a:tabLst/>
              <a:defRPr lang="it-it" sz="1600" cap="none">
                <a:solidFill>
                  <a:schemeClr val="tx1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6pPr>
            <a:lvl7pPr marL="2743200" indent="0" algn="ctr" defTabSz="914400">
              <a:lnSpc>
                <a:spcPct val="90000"/>
              </a:lnSpc>
              <a:spcBef>
                <a:spcPts val="495"/>
              </a:spcBef>
              <a:buNone/>
              <a:tabLst/>
              <a:defRPr lang="it-it" sz="1600" cap="none">
                <a:solidFill>
                  <a:schemeClr val="tx1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7pPr>
            <a:lvl8pPr marL="3200400" indent="0" algn="ctr" defTabSz="914400">
              <a:lnSpc>
                <a:spcPct val="90000"/>
              </a:lnSpc>
              <a:spcBef>
                <a:spcPts val="495"/>
              </a:spcBef>
              <a:buNone/>
              <a:tabLst/>
              <a:defRPr lang="it-it" sz="1600" cap="none">
                <a:solidFill>
                  <a:schemeClr val="tx1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8pPr>
            <a:lvl9pPr marL="3657600" indent="0" algn="ctr" defTabSz="914400">
              <a:lnSpc>
                <a:spcPct val="90000"/>
              </a:lnSpc>
              <a:spcBef>
                <a:spcPts val="495"/>
              </a:spcBef>
              <a:buNone/>
              <a:tabLst/>
              <a:defRPr lang="it-it" sz="1600" cap="none">
                <a:solidFill>
                  <a:schemeClr val="tx1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9pPr>
          </a:lstStyle>
          <a:p>
            <a:pPr marL="0" marR="0" indent="0" algn="ctr" defTabSz="914400">
              <a:lnSpc>
                <a:spcPct val="100000"/>
              </a:lnSpc>
              <a:spcBef>
                <a:spcPts val="995"/>
              </a:spcBef>
              <a:spcAft>
                <a:spcPts val="0"/>
              </a:spcAft>
              <a:buNone/>
              <a:tabLst/>
              <a:defRPr lang="it-it"/>
            </a:pPr>
            <a:r>
              <a:rPr lang="it-it" sz="1800" cap="none">
                <a:solidFill>
                  <a:srgbClr val="000000"/>
                </a:solidFill>
              </a:rPr>
              <a:t>Жиров И.В.</a:t>
            </a:r>
          </a:p>
        </p:txBody>
      </p:sp>
      <p:sp>
        <p:nvSpPr>
          <p:cNvPr id="4" name="Text Placeholder 16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RDQuZxMAAAAlAAAAZAAAAA0AAAAAAAAAAAAAAAAAAAAAA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VxMAAI8AAABlSQAAtgIAABAAAAAmAAAACAAAAP//////////"/>
              </a:ext>
            </a:extLst>
          </p:cNvSpPr>
          <p:nvPr/>
        </p:nvSpPr>
        <p:spPr>
          <a:xfrm>
            <a:off x="3143885" y="90805"/>
            <a:ext cx="8787130" cy="3498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t"/>
          <a:lstStyle>
            <a:lvl1pPr marL="0" indent="0" algn="l" defTabSz="914400">
              <a:lnSpc>
                <a:spcPct val="100000"/>
              </a:lnSpc>
              <a:spcBef>
                <a:spcPts val="995"/>
              </a:spcBef>
              <a:buNone/>
              <a:tabLst/>
              <a:defRPr lang="it-it" sz="1000" cap="none">
                <a:solidFill>
                  <a:schemeClr val="bg1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457200" indent="0" algn="l" defTabSz="914400">
              <a:lnSpc>
                <a:spcPct val="90000"/>
              </a:lnSpc>
              <a:spcBef>
                <a:spcPts val="495"/>
              </a:spcBef>
              <a:buNone/>
              <a:tabLst/>
              <a:defRPr lang="it-it" sz="1200" cap="none">
                <a:solidFill>
                  <a:schemeClr val="bg1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2pPr>
            <a:lvl3pPr marL="914400" indent="0" algn="l" defTabSz="914400">
              <a:lnSpc>
                <a:spcPct val="90000"/>
              </a:lnSpc>
              <a:spcBef>
                <a:spcPts val="495"/>
              </a:spcBef>
              <a:buNone/>
              <a:tabLst/>
              <a:defRPr lang="it-it" sz="1200" cap="none">
                <a:solidFill>
                  <a:schemeClr val="bg1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3pPr>
            <a:lvl4pPr marL="1371600" indent="0" algn="l" defTabSz="914400">
              <a:lnSpc>
                <a:spcPct val="90000"/>
              </a:lnSpc>
              <a:spcBef>
                <a:spcPts val="495"/>
              </a:spcBef>
              <a:buNone/>
              <a:tabLst/>
              <a:defRPr lang="it-it" sz="1200" cap="none">
                <a:solidFill>
                  <a:schemeClr val="bg1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4pPr>
            <a:lvl5pPr marL="1828800" indent="0" algn="l" defTabSz="914400">
              <a:lnSpc>
                <a:spcPct val="90000"/>
              </a:lnSpc>
              <a:spcBef>
                <a:spcPts val="495"/>
              </a:spcBef>
              <a:buNone/>
              <a:tabLst/>
              <a:defRPr lang="it-it" sz="1200" cap="none">
                <a:solidFill>
                  <a:schemeClr val="bg1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495"/>
              </a:spcBef>
              <a:buFont typeface="Arial" pitchFamily="1" charset="0"/>
              <a:buChar char="•"/>
              <a:tabLst/>
              <a:defRPr lang="it-it" sz="1800" cap="none">
                <a:solidFill>
                  <a:schemeClr val="tx1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5"/>
              </a:spcBef>
              <a:buFont typeface="Arial" pitchFamily="1" charset="0"/>
              <a:buChar char="•"/>
              <a:tabLst/>
              <a:defRPr lang="it-it" sz="1800" cap="none">
                <a:solidFill>
                  <a:schemeClr val="tx1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5"/>
              </a:spcBef>
              <a:buFont typeface="Arial" pitchFamily="1" charset="0"/>
              <a:buChar char="•"/>
              <a:tabLst/>
              <a:defRPr lang="it-it" sz="1800" cap="none">
                <a:solidFill>
                  <a:schemeClr val="tx1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5"/>
              </a:spcBef>
              <a:buFont typeface="Arial" pitchFamily="1" charset="0"/>
              <a:buChar char="•"/>
              <a:tabLst/>
              <a:defRPr lang="it-it" sz="1800" cap="none">
                <a:solidFill>
                  <a:schemeClr val="tx1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9pPr>
          </a:lstStyle>
          <a:p>
            <a:pPr marL="0" marR="0" indent="0" algn="ctr" defTabSz="914400">
              <a:lnSpc>
                <a:spcPct val="100000"/>
              </a:lnSpc>
              <a:spcBef>
                <a:spcPts val="995"/>
              </a:spcBef>
              <a:spcAft>
                <a:spcPts val="0"/>
              </a:spcAft>
              <a:buNone/>
              <a:tabLst/>
              <a:defRPr lang="it-it"/>
            </a:pPr>
            <a:r>
              <a:rPr lang="it-it" sz="1600" cap="none">
                <a:solidFill>
                  <a:srgbClr val="000000"/>
                </a:solidFill>
                <a:latin typeface="Calibri" pitchFamily="1" charset="0"/>
                <a:ea typeface="Arial" pitchFamily="1" charset="0"/>
                <a:cs typeface="Arial" pitchFamily="1" charset="0"/>
              </a:rPr>
              <a:t> ФГБУ «НМИЦК им. ак. Е.И. Чазова» Минздрава России, г. Москва</a:t>
            </a:r>
          </a:p>
        </p:txBody>
      </p:sp>
      <p:sp>
        <p:nvSpPr>
          <p:cNvPr id="5" name="TextBox 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RDQuZ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jhwAALYjAAAWMgAA/CUAABAAAAAmAAAACAAAAP//////////"/>
              </a:ext>
            </a:extLst>
          </p:cNvSpPr>
          <p:nvPr/>
        </p:nvSpPr>
        <p:spPr>
          <a:xfrm>
            <a:off x="4641850" y="5805170"/>
            <a:ext cx="350012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/>
            </a:pPr>
            <a:r>
              <a:rPr lang="it-it" cap="none">
                <a:solidFill>
                  <a:srgbClr val="000000"/>
                </a:solidFill>
                <a:latin typeface="Arial" pitchFamily="1" charset="0"/>
                <a:ea typeface="Calibri" pitchFamily="1" charset="0"/>
                <a:cs typeface="Calibri" pitchFamily="1" charset="0"/>
              </a:rPr>
              <a:t>14 ноября 2024 </a:t>
            </a:r>
          </a:p>
        </p:txBody>
      </p:sp>
      <p:sp>
        <p:nvSpPr>
          <p:cNvPr id="6" name="TextBox 3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RDQuZ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gO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uBMAAIAAAACRRwAAxgIAABAAAAAmAAAACAAAAP//////////"/>
              </a:ext>
            </a:extLst>
          </p:cNvSpPr>
          <p:nvPr/>
        </p:nvSpPr>
        <p:spPr>
          <a:xfrm>
            <a:off x="3205480" y="81280"/>
            <a:ext cx="8428355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it-it"/>
            </a:pPr>
            <a:r>
              <a:rPr lang="it-it" b="1" cap="none"/>
              <a:t> </a:t>
            </a:r>
          </a:p>
        </p:txBody>
      </p:sp>
      <p:sp>
        <p:nvSpPr>
          <p:cNvPr id="7" name="Прямоугольник 4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RDQuZ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w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hQAAB8eAAASOgAAGSIAABAAAAAmAAAACAAAAP//////////"/>
              </a:ext>
            </a:extLst>
          </p:cNvSpPr>
          <p:nvPr/>
        </p:nvSpPr>
        <p:spPr>
          <a:xfrm>
            <a:off x="3343910" y="4896485"/>
            <a:ext cx="6096000" cy="6464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it-it"/>
            </a:pPr>
            <a:r>
              <a:rPr lang="it-it" sz="1200" i="1" cap="none">
                <a:latin typeface="Calibri Light" pitchFamily="1" charset="0"/>
                <a:ea typeface="Calibri Light" pitchFamily="1" charset="0"/>
                <a:cs typeface="Calibri" pitchFamily="1" charset="0"/>
              </a:rPr>
              <a:t>ведущий научный сотрудник отдела заболеваний миокарда и сердечной </a:t>
            </a:r>
          </a:p>
          <a:p>
            <a:pPr algn="ctr">
              <a:defRPr lang="it-it"/>
            </a:pPr>
            <a:r>
              <a:rPr lang="it-it" sz="1200" i="1" cap="none">
                <a:latin typeface="Calibri Light" pitchFamily="1" charset="0"/>
                <a:ea typeface="Calibri Light" pitchFamily="1" charset="0"/>
                <a:cs typeface="Calibri" pitchFamily="1" charset="0"/>
              </a:rPr>
              <a:t>недостаточности ФГБУ «НМИЦ кардиологии» МЗ РФ, </a:t>
            </a:r>
          </a:p>
          <a:p>
            <a:pPr algn="ctr">
              <a:defRPr lang="it-it"/>
            </a:pPr>
            <a:r>
              <a:rPr lang="it-it" sz="1200" i="1" cap="none">
                <a:latin typeface="Calibri Light" pitchFamily="1" charset="0"/>
                <a:ea typeface="Calibri Light" pitchFamily="1" charset="0"/>
                <a:cs typeface="Calibri" pitchFamily="1" charset="0"/>
              </a:rPr>
              <a:t>профессор кафедры кардиологии РМАНПО, </a:t>
            </a:r>
          </a:p>
          <a:p>
            <a:pPr algn="ctr">
              <a:defRPr lang="it-it"/>
            </a:pPr>
            <a:r>
              <a:rPr lang="it-it" sz="1200" i="1" cap="none">
                <a:latin typeface="Calibri Light" pitchFamily="1" charset="0"/>
                <a:ea typeface="Calibri Light" pitchFamily="1" charset="0"/>
                <a:cs typeface="Calibri" pitchFamily="1" charset="0"/>
              </a:rPr>
              <a:t>доктор медицинских наук</a:t>
            </a:r>
          </a:p>
        </p:txBody>
      </p:sp>
      <p:sp>
        <p:nvSpPr>
          <p:cNvPr id="8" name="Прямоугольник 5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RDQuZxMAAAAlAAAAZAAAAA0AAAAAkAAAAEgAAACQAAAASAAAAAAAAAAB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BxwL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J/f38A5+bmA8zMzADAwP8Af39/AAAAAAAAAAAAAAAAAAAAAAAAAAAAIQAAABgAAAAUAAAAGgQAAMYCAAAXDQAA/gUAABAAAAAmAAAACAAAAP//////////"/>
              </a:ext>
            </a:extLst>
          </p:cNvSpPr>
          <p:nvPr/>
        </p:nvSpPr>
        <p:spPr>
          <a:xfrm>
            <a:off x="666750" y="450850"/>
            <a:ext cx="1461135" cy="5232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it-it" cap="none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Изображение 7" descr="300x135.png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RDQuZ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Qqi0U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kBAADpAAAAuBMAAMQJ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" y="147955"/>
            <a:ext cx="3006725" cy="143954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Прямоугольник 6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RDQuZ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jhwAAN0CAAAOQgAAPwoAABAAAAAmAAAACAAAAP//////////"/>
              </a:ext>
            </a:extLst>
          </p:cNvSpPr>
          <p:nvPr/>
        </p:nvSpPr>
        <p:spPr>
          <a:xfrm>
            <a:off x="4641850" y="465455"/>
            <a:ext cx="6096000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it-it"/>
            </a:pPr>
            <a:r>
              <a:rPr lang="it-it" b="1" cap="none">
                <a:solidFill>
                  <a:srgbClr val="000000"/>
                </a:solidFill>
              </a:rPr>
              <a:t>XVII ВСЕРОССИЙСКИЙ ФОРУМ «ВОПРОСЫ НЕОТЛОЖНОЙ КАРДИОЛОГИИ-2024», посвященный 125-летию А.Л.Мясникова</a:t>
            </a:r>
            <a:r>
              <a:t> </a:t>
            </a:r>
            <a:br/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59496" y="72845"/>
            <a:ext cx="11571369" cy="100742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/>
                <a:cs typeface="Arial"/>
              </a:rPr>
              <a:t>Биомаркеры застоя и повреждения легких у пациентов с ОДСН</a:t>
            </a:r>
            <a:br>
              <a:rPr lang="ru-RU" b="1">
                <a:solidFill>
                  <a:schemeClr val="tx1"/>
                </a:solidFill>
                <a:latin typeface="Arial"/>
                <a:cs typeface="Arial"/>
              </a:rPr>
            </a:br>
            <a:endParaRPr lang="ru-RU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E47D07-9D1E-4FE9-B31A-2F5863681021}" type="slidenum">
              <a:rPr lang="en-GB" sz="105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10</a:t>
            </a:fld>
            <a:endParaRPr lang="en-GB" sz="105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11"/>
          </p:nvPr>
        </p:nvSpPr>
        <p:spPr bwMode="auto">
          <a:xfrm>
            <a:off x="636588" y="6550590"/>
            <a:ext cx="11294277" cy="26391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666666"/>
                </a:solidFill>
                <a:latin typeface="Arial"/>
                <a:cs typeface="Arial"/>
              </a:rPr>
              <a:t>Guazzi Marco et al. Biomarkers of lung congestion and injury in acute heart failure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. Presented at ESC congress 2024, August 31</a:t>
            </a:r>
            <a:r>
              <a:rPr lang="en-US" b="0" i="0" baseline="30000">
                <a:solidFill>
                  <a:srgbClr val="666666"/>
                </a:solidFill>
                <a:latin typeface="Arial"/>
                <a:cs typeface="Arial"/>
              </a:rPr>
              <a:t>st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  London, UK</a:t>
            </a:r>
            <a:endParaRPr lang="ru-RU" b="0" i="0">
              <a:solidFill>
                <a:srgbClr val="666666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407988" y="1080272"/>
            <a:ext cx="10350500" cy="2400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cs typeface="Arial"/>
              </a:rPr>
              <a:t>Схематичное изображение реакции альвеолярно-капиллярного мембранного стресса, приводящий к застою в легких</a:t>
            </a:r>
            <a:endParaRPr/>
          </a:p>
        </p:txBody>
      </p:sp>
      <p:sp>
        <p:nvSpPr>
          <p:cNvPr id="22" name="Rectangle 21"/>
          <p:cNvSpPr/>
          <p:nvPr/>
        </p:nvSpPr>
        <p:spPr bwMode="auto">
          <a:xfrm>
            <a:off x="7183582" y="1320338"/>
            <a:ext cx="1516970" cy="169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32500" lnSpcReduction="20000"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8714355" y="6534571"/>
            <a:ext cx="26463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СЛС – сопротивление легочных сосудов</a:t>
            </a:r>
            <a:endParaRPr lang="en-US" sz="10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7988" y="1560404"/>
            <a:ext cx="10058917" cy="49596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59496" y="72845"/>
            <a:ext cx="11376025" cy="100742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/>
                <a:cs typeface="Arial"/>
              </a:rPr>
              <a:t>Биомаркеры застоя и повреждения легких у пациентов с ОДСН</a:t>
            </a:r>
            <a:br>
              <a:rPr lang="ru-RU" b="1">
                <a:solidFill>
                  <a:schemeClr val="tx1"/>
                </a:solidFill>
                <a:latin typeface="Arial"/>
                <a:cs typeface="Arial"/>
              </a:rPr>
            </a:br>
            <a:endParaRPr lang="ru-RU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E47D07-9D1E-4FE9-B31A-2F5863681021}" type="slidenum">
              <a:rPr lang="en-GB" sz="105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11</a:t>
            </a:fld>
            <a:endParaRPr lang="en-GB" sz="105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11"/>
          </p:nvPr>
        </p:nvSpPr>
        <p:spPr bwMode="auto">
          <a:xfrm>
            <a:off x="636588" y="6550590"/>
            <a:ext cx="11294277" cy="26391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666666"/>
                </a:solidFill>
                <a:latin typeface="Arial"/>
                <a:cs typeface="Arial"/>
              </a:rPr>
              <a:t>Guazzi Marco et al. Biomarkers of lung congestion and injury in acute heart failure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. Presented at ESC congress 2024, August 31</a:t>
            </a:r>
            <a:r>
              <a:rPr lang="en-US" b="0" i="0" baseline="30000">
                <a:solidFill>
                  <a:srgbClr val="666666"/>
                </a:solidFill>
                <a:latin typeface="Arial"/>
                <a:cs typeface="Arial"/>
              </a:rPr>
              <a:t>st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  London, UK</a:t>
            </a:r>
            <a:endParaRPr lang="ru-RU" b="0" i="0">
              <a:solidFill>
                <a:srgbClr val="666666"/>
              </a:solidFill>
              <a:latin typeface="Arial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183582" y="1320338"/>
            <a:ext cx="1516970" cy="169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32500" lnSpcReduction="20000"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00184" y="1527985"/>
          <a:ext cx="10294648" cy="4480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36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8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Биомаркер</a:t>
                      </a:r>
                      <a:endParaRPr lang="en-US" sz="20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Основной источник</a:t>
                      </a:r>
                      <a:endParaRPr lang="en-US" sz="20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SPs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Альвеолы</a:t>
                      </a:r>
                      <a:endParaRPr lang="en-US" sz="20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sST2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Альвеолоциты 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II </a:t>
                      </a:r>
                      <a:r>
                        <a:rPr lang="ru-RU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типа, кардиомиоциты, фибробласты</a:t>
                      </a:r>
                      <a:endParaRPr lang="en-US" sz="20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ADM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Эндотелий, клетки гладкой мускулатуры сосудов</a:t>
                      </a:r>
                      <a:endParaRPr lang="en-US" sz="20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CA125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Клетки целомического эпителия</a:t>
                      </a:r>
                      <a:endParaRPr lang="en-US" sz="20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CD146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Эндотелий, клетки гладкой мускулатуры </a:t>
                      </a:r>
                      <a:endParaRPr lang="en-US" sz="20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Galectin-3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Эпителий, эндотелий, иммунные клетки, нейроны</a:t>
                      </a:r>
                      <a:endParaRPr lang="en-US" sz="20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GDF-15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Кардиомиоциты, адипоциты, макрофаги, эндотелий, клетки гладкой мускулатуры сосудов</a:t>
                      </a:r>
                      <a:endParaRPr lang="en-US" sz="20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Ucn-2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Кардиомиоциты, клетки гладкой мускулатуры сосудов</a:t>
                      </a:r>
                      <a:endParaRPr lang="en-US" sz="20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B4989-AD03-D636-7988-C9AAD8B05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96" y="72845"/>
            <a:ext cx="11376025" cy="16728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Частота выявления застоя у пациентов c ОДСН при выписке в зависимости от количества методов, используемых для оценки</a:t>
            </a:r>
            <a:b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FB216F-50DE-6FA5-47B0-03DF7028160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8E47D07-9D1E-4FE9-B31A-2F5863681021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7AB1506F-B1B1-ED1B-D351-5FB0A6CB26F8}"/>
              </a:ext>
            </a:extLst>
          </p:cNvPr>
          <p:cNvSpPr>
            <a:spLocks noGrp="1"/>
          </p:cNvSpPr>
          <p:nvPr>
            <p:ph type="body" sz="quarter" idx="111"/>
          </p:nvPr>
        </p:nvSpPr>
        <p:spPr>
          <a:xfrm>
            <a:off x="636588" y="6550590"/>
            <a:ext cx="11294277" cy="263915"/>
          </a:xfrm>
        </p:spPr>
        <p:txBody>
          <a:bodyPr/>
          <a:lstStyle/>
          <a:p>
            <a:r>
              <a:rPr lang="ru-RU" sz="600" dirty="0"/>
              <a:t>Кобалава Ж. Д., Толкачева В. В., Сарлыков Б. К., Ка - </a:t>
            </a:r>
            <a:r>
              <a:rPr lang="ru-RU" sz="600" dirty="0" err="1"/>
              <a:t>бельо</a:t>
            </a:r>
            <a:r>
              <a:rPr lang="ru-RU" sz="600" dirty="0"/>
              <a:t> Ф. Э., </a:t>
            </a:r>
            <a:r>
              <a:rPr lang="ru-RU" sz="600" dirty="0" err="1"/>
              <a:t>Баярсайхан</a:t>
            </a:r>
            <a:r>
              <a:rPr lang="ru-RU" sz="600" dirty="0"/>
              <a:t> М., Диане М. Л., Сафарова А. Ф., </a:t>
            </a:r>
            <a:r>
              <a:rPr lang="ru-RU" sz="600" dirty="0" err="1"/>
              <a:t>Вацик</a:t>
            </a:r>
            <a:r>
              <a:rPr lang="ru-RU" sz="600" dirty="0"/>
              <a:t>-Городецкая М.В. Интегральная оценка застоя у пациентов с острой декомпенсацией хронической сердечной недостаточности. Российский кардиологический журнал. 2022;27(2):4799. doi:10.15829/1560-4071-2022-4799</a:t>
            </a:r>
            <a:endParaRPr lang="ru-RU" sz="600" b="0" i="0" dirty="0">
              <a:solidFill>
                <a:srgbClr val="6666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90826A-BB59-EA8C-DA8D-0A73757BE6F3}"/>
              </a:ext>
            </a:extLst>
          </p:cNvPr>
          <p:cNvSpPr/>
          <p:nvPr/>
        </p:nvSpPr>
        <p:spPr>
          <a:xfrm>
            <a:off x="7183582" y="1320338"/>
            <a:ext cx="1516970" cy="169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3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dirty="0" err="1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071B44-CB2B-62CF-3D6B-708E5CCFB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224864"/>
              </p:ext>
            </p:extLst>
          </p:nvPr>
        </p:nvGraphicFramePr>
        <p:xfrm>
          <a:off x="441246" y="1489364"/>
          <a:ext cx="11294277" cy="432547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13468">
                  <a:extLst>
                    <a:ext uri="{9D8B030D-6E8A-4147-A177-3AD203B41FA5}">
                      <a16:colId xmlns:a16="http://schemas.microsoft.com/office/drawing/2014/main" val="672678387"/>
                    </a:ext>
                  </a:extLst>
                </a:gridCol>
                <a:gridCol w="1718564">
                  <a:extLst>
                    <a:ext uri="{9D8B030D-6E8A-4147-A177-3AD203B41FA5}">
                      <a16:colId xmlns:a16="http://schemas.microsoft.com/office/drawing/2014/main" val="1592253413"/>
                    </a:ext>
                  </a:extLst>
                </a:gridCol>
                <a:gridCol w="1743443">
                  <a:extLst>
                    <a:ext uri="{9D8B030D-6E8A-4147-A177-3AD203B41FA5}">
                      <a16:colId xmlns:a16="http://schemas.microsoft.com/office/drawing/2014/main" val="1779658634"/>
                    </a:ext>
                  </a:extLst>
                </a:gridCol>
                <a:gridCol w="1533297">
                  <a:extLst>
                    <a:ext uri="{9D8B030D-6E8A-4147-A177-3AD203B41FA5}">
                      <a16:colId xmlns:a16="http://schemas.microsoft.com/office/drawing/2014/main" val="2363136178"/>
                    </a:ext>
                  </a:extLst>
                </a:gridCol>
                <a:gridCol w="1883541">
                  <a:extLst>
                    <a:ext uri="{9D8B030D-6E8A-4147-A177-3AD203B41FA5}">
                      <a16:colId xmlns:a16="http://schemas.microsoft.com/office/drawing/2014/main" val="4274248093"/>
                    </a:ext>
                  </a:extLst>
                </a:gridCol>
                <a:gridCol w="1813713">
                  <a:extLst>
                    <a:ext uri="{9D8B030D-6E8A-4147-A177-3AD203B41FA5}">
                      <a16:colId xmlns:a16="http://schemas.microsoft.com/office/drawing/2014/main" val="3753330902"/>
                    </a:ext>
                  </a:extLst>
                </a:gridCol>
                <a:gridCol w="988251">
                  <a:extLst>
                    <a:ext uri="{9D8B030D-6E8A-4147-A177-3AD203B41FA5}">
                      <a16:colId xmlns:a16="http://schemas.microsoft.com/office/drawing/2014/main" val="403979437"/>
                    </a:ext>
                  </a:extLst>
                </a:gridCol>
              </a:tblGrid>
              <a:tr h="5280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застоя,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метод,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n=44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метода,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n=38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метода,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=38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метода,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n=26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771869"/>
                  </a:ext>
                </a:extLst>
              </a:tr>
              <a:tr h="911387"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Клиническая оценка застоя (шкала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HFA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(0;2)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(0;2)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(0;3)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(0;3)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(0;5)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237905"/>
                  </a:ext>
                </a:extLst>
              </a:tr>
              <a:tr h="650991">
                <a:tc>
                  <a:txBody>
                    <a:bodyPr/>
                    <a:lstStyle/>
                    <a:p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proBNP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пг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/мл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610 (220;1028)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1375 (428;2212)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1595 (900;3270)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3024 (1579;5465)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3652 (2660;6080)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0,001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293348"/>
                  </a:ext>
                </a:extLst>
              </a:tr>
              <a:tr h="650991"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Плотность печени, </a:t>
                      </a:r>
                      <a:r>
                        <a:rPr lang="ru-RU" sz="12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кПА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4,7 (3,7;6)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5,6 (4,6;7)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(5;12)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 (7,6;19)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</a:t>
                      </a: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0,001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202000"/>
                  </a:ext>
                </a:extLst>
              </a:tr>
              <a:tr h="528026"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В-линий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(2;4)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(3;6)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 (4;30)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(8;29)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</a:t>
                      </a: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0,001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125632"/>
                  </a:ext>
                </a:extLst>
              </a:tr>
              <a:tr h="528026">
                <a:tc>
                  <a:txBody>
                    <a:bodyPr/>
                    <a:lstStyle/>
                    <a:p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Xc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/h,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Ом/м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526 (486;556)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499 (454;539)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481 (413;537)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472 (376;510)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406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364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458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</a:t>
                      </a: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0,001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291527"/>
                  </a:ext>
                </a:extLst>
              </a:tr>
              <a:tr h="528026">
                <a:tc>
                  <a:txBody>
                    <a:bodyPr/>
                    <a:lstStyle/>
                    <a:p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R/h,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Ом/м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 (49;60)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 (42;56)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(37;52)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 (33;44)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0,001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5932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86E859-55AE-16BB-A6AF-729E1DCC662A}"/>
              </a:ext>
            </a:extLst>
          </p:cNvPr>
          <p:cNvSpPr txBox="1"/>
          <p:nvPr/>
        </p:nvSpPr>
        <p:spPr>
          <a:xfrm>
            <a:off x="636588" y="6071143"/>
            <a:ext cx="865216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Данные представлены как медиана, 25й и 75й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процентиль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Me (IQR))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Xc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/h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- активное сопротивление;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R/h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-реактивное сопротивление</a:t>
            </a:r>
          </a:p>
        </p:txBody>
      </p:sp>
    </p:spTree>
    <p:extLst>
      <p:ext uri="{BB962C8B-B14F-4D97-AF65-F5344CB8AC3E}">
        <p14:creationId xmlns:p14="http://schemas.microsoft.com/office/powerpoint/2010/main" val="1697424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B4989-AD03-D636-7988-C9AAD8B05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96" y="72845"/>
            <a:ext cx="11376025" cy="11514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ОР в достижении комбинированной конечной точки (смертность + повторная госпитализация) в зависимости от комбинации различных методик </a:t>
            </a:r>
            <a:b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FB216F-50DE-6FA5-47B0-03DF7028160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8E47D07-9D1E-4FE9-B31A-2F5863681021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7AB1506F-B1B1-ED1B-D351-5FB0A6CB26F8}"/>
              </a:ext>
            </a:extLst>
          </p:cNvPr>
          <p:cNvSpPr>
            <a:spLocks noGrp="1"/>
          </p:cNvSpPr>
          <p:nvPr>
            <p:ph type="body" sz="quarter" idx="111"/>
          </p:nvPr>
        </p:nvSpPr>
        <p:spPr>
          <a:xfrm>
            <a:off x="636588" y="6550590"/>
            <a:ext cx="11294277" cy="263915"/>
          </a:xfrm>
        </p:spPr>
        <p:txBody>
          <a:bodyPr/>
          <a:lstStyle/>
          <a:p>
            <a:r>
              <a:rPr lang="ru-RU" sz="600" dirty="0"/>
              <a:t>Кобалава Ж. Д., Толкачева В. В., Сарлыков Б. К., Ка - </a:t>
            </a:r>
            <a:r>
              <a:rPr lang="ru-RU" sz="600" dirty="0" err="1"/>
              <a:t>бельо</a:t>
            </a:r>
            <a:r>
              <a:rPr lang="ru-RU" sz="600" dirty="0"/>
              <a:t> Ф. Э., </a:t>
            </a:r>
            <a:r>
              <a:rPr lang="ru-RU" sz="600" dirty="0" err="1"/>
              <a:t>Баярсайхан</a:t>
            </a:r>
            <a:r>
              <a:rPr lang="ru-RU" sz="600" dirty="0"/>
              <a:t> М., Диане М. Л., Сафарова А. Ф., </a:t>
            </a:r>
            <a:r>
              <a:rPr lang="ru-RU" sz="600" dirty="0" err="1"/>
              <a:t>Вацик</a:t>
            </a:r>
            <a:r>
              <a:rPr lang="ru-RU" sz="600" dirty="0"/>
              <a:t>-Городецкая М.В. Интегральная оценка застоя у пациентов с острой декомпенсацией хронической сердечной недостаточности. Российский кардиологический журнал. 2022;27(2):4799. doi:10.15829/1560-4071-2022-4799</a:t>
            </a:r>
            <a:endParaRPr lang="ru-RU" sz="600" b="0" i="0" dirty="0">
              <a:solidFill>
                <a:srgbClr val="6666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90826A-BB59-EA8C-DA8D-0A73757BE6F3}"/>
              </a:ext>
            </a:extLst>
          </p:cNvPr>
          <p:cNvSpPr/>
          <p:nvPr/>
        </p:nvSpPr>
        <p:spPr>
          <a:xfrm>
            <a:off x="7183582" y="1320338"/>
            <a:ext cx="1516970" cy="169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3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dirty="0" err="1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071B44-CB2B-62CF-3D6B-708E5CCFB865}"/>
              </a:ext>
            </a:extLst>
          </p:cNvPr>
          <p:cNvGraphicFramePr>
            <a:graphicFrameLocks noGrp="1"/>
          </p:cNvGraphicFramePr>
          <p:nvPr/>
        </p:nvGraphicFramePr>
        <p:xfrm>
          <a:off x="1520174" y="1945640"/>
          <a:ext cx="9054667" cy="29667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352195">
                  <a:extLst>
                    <a:ext uri="{9D8B030D-6E8A-4147-A177-3AD203B41FA5}">
                      <a16:colId xmlns:a16="http://schemas.microsoft.com/office/drawing/2014/main" val="672678387"/>
                    </a:ext>
                  </a:extLst>
                </a:gridCol>
                <a:gridCol w="2196581">
                  <a:extLst>
                    <a:ext uri="{9D8B030D-6E8A-4147-A177-3AD203B41FA5}">
                      <a16:colId xmlns:a16="http://schemas.microsoft.com/office/drawing/2014/main" val="1592253413"/>
                    </a:ext>
                  </a:extLst>
                </a:gridCol>
                <a:gridCol w="1505891">
                  <a:extLst>
                    <a:ext uri="{9D8B030D-6E8A-4147-A177-3AD203B41FA5}">
                      <a16:colId xmlns:a16="http://schemas.microsoft.com/office/drawing/2014/main" val="4039794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Методы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771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УЗИ легких + НЭМ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(0;2)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23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УЗИ легких +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610 (220;1028)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,253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293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УЗИ легких +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NT-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proBNP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4,7 (3,7;6)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202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УЗИ легких + НЭМ +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NT-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proBNP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(2;4)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125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УЗИ легких + НЭМ +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526 (486;556)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291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УЗИ легких +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NT-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proBNP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585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УЗИ легких + НЭМ +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NT-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proBNP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 (49;60)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444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0,001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5932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86E859-55AE-16BB-A6AF-729E1DCC662A}"/>
              </a:ext>
            </a:extLst>
          </p:cNvPr>
          <p:cNvSpPr txBox="1"/>
          <p:nvPr/>
        </p:nvSpPr>
        <p:spPr>
          <a:xfrm>
            <a:off x="636588" y="6225426"/>
            <a:ext cx="86521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НЭМ – непрямая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эластометрия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печени; ОР – отношение рисков;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R/h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-реактивное сопротивление</a:t>
            </a:r>
          </a:p>
        </p:txBody>
      </p:sp>
    </p:spTree>
    <p:extLst>
      <p:ext uri="{BB962C8B-B14F-4D97-AF65-F5344CB8AC3E}">
        <p14:creationId xmlns:p14="http://schemas.microsoft.com/office/powerpoint/2010/main" val="415457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" name="Picture Placeholder 24"/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21811" r="21811"/>
          <a:stretch/>
        </p:blipFill>
        <p:spPr bwMode="auto">
          <a:xfrm>
            <a:off x="1139825" y="1871663"/>
            <a:ext cx="2252663" cy="2251075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07987" y="82600"/>
            <a:ext cx="11376025" cy="100742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  <a:latin typeface="Arial"/>
                <a:cs typeface="Arial"/>
              </a:rPr>
              <a:t>Исследование </a:t>
            </a:r>
            <a:r>
              <a:rPr lang="en-US" sz="2400" b="1">
                <a:solidFill>
                  <a:schemeClr val="tx1"/>
                </a:solidFill>
                <a:latin typeface="Arial"/>
                <a:cs typeface="Arial"/>
              </a:rPr>
              <a:t>TAP-IT</a:t>
            </a:r>
            <a:r>
              <a:rPr lang="ru-RU" sz="2400" b="1">
                <a:solidFill>
                  <a:schemeClr val="tx1"/>
                </a:solidFill>
                <a:latin typeface="Arial"/>
                <a:cs typeface="Arial"/>
              </a:rPr>
              <a:t>: эффективность торакоцентеза в дополнение к диуретической терапии по сравнению с консервативной тактикой у пациентов с ОДСН и плевральным выпотом </a:t>
            </a:r>
            <a:r>
              <a:rPr lang="en-US" sz="2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br>
              <a:rPr lang="ru-RU" b="1">
                <a:solidFill>
                  <a:schemeClr val="tx1"/>
                </a:solidFill>
                <a:latin typeface="Arial"/>
                <a:cs typeface="Arial"/>
              </a:rPr>
            </a:br>
            <a:endParaRPr lang="ru-RU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2000">
                <a:latin typeface="Arial"/>
                <a:cs typeface="Arial"/>
              </a:rPr>
              <a:t>50-80% </a:t>
            </a:r>
            <a:r>
              <a:rPr lang="ru-RU" sz="2000">
                <a:latin typeface="Arial"/>
                <a:cs typeface="Arial"/>
              </a:rPr>
              <a:t>пациентов с ОДСН имеют плевральный выпот</a:t>
            </a:r>
            <a:endParaRPr/>
          </a:p>
        </p:txBody>
      </p:sp>
      <p:pic>
        <p:nvPicPr>
          <p:cNvPr id="33" name="Picture Placeholder 29"/>
          <p:cNvPicPr>
            <a:picLocks noGrp="1" noChangeAspect="1"/>
          </p:cNvPicPr>
          <p:nvPr>
            <p:ph type="pic" sz="quarter" idx="22"/>
          </p:nvPr>
        </p:nvPicPr>
        <p:blipFill>
          <a:blip r:embed="rId4"/>
          <a:srcRect l="14575" r="14575"/>
          <a:stretch/>
        </p:blipFill>
        <p:spPr bwMode="auto">
          <a:xfrm>
            <a:off x="4968875" y="1871663"/>
            <a:ext cx="2252663" cy="2251075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</p:pic>
      <p:pic>
        <p:nvPicPr>
          <p:cNvPr id="43" name="Picture Placeholder 39"/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 l="21826" r="21825"/>
          <a:stretch/>
        </p:blipFill>
        <p:spPr bwMode="auto">
          <a:xfrm>
            <a:off x="8799513" y="1871663"/>
            <a:ext cx="2252662" cy="2251075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26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E47D07-9D1E-4FE9-B31A-2F5863681021}" type="slidenum">
              <a:rPr lang="en-GB" sz="105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14</a:t>
            </a:fld>
            <a:endParaRPr lang="en-GB" sz="105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7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2000">
                <a:latin typeface="Arial"/>
                <a:cs typeface="Arial"/>
              </a:rPr>
              <a:t>Торакоцентез?</a:t>
            </a:r>
            <a:endParaRPr lang="en-US" sz="2000">
              <a:latin typeface="Arial"/>
              <a:cs typeface="Arial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8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2000">
                <a:latin typeface="Arial"/>
                <a:cs typeface="Arial"/>
              </a:rPr>
              <a:t>При прогрессировании СН увеличивается частота потребности в проведении торакоцентеза</a:t>
            </a:r>
            <a:endParaRPr lang="en-US" sz="2000">
              <a:latin typeface="Arial"/>
              <a:cs typeface="Arial"/>
            </a:endParaRPr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407987" y="1135117"/>
            <a:ext cx="108696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Текст 5"/>
          <p:cNvSpPr>
            <a:spLocks noGrp="1"/>
          </p:cNvSpPr>
          <p:nvPr>
            <p:ph type="body" sz="quarter" idx="111"/>
          </p:nvPr>
        </p:nvSpPr>
        <p:spPr bwMode="auto">
          <a:xfrm>
            <a:off x="636588" y="6124575"/>
            <a:ext cx="11294277" cy="657225"/>
          </a:xfrm>
        </p:spPr>
        <p:txBody>
          <a:bodyPr/>
          <a:lstStyle/>
          <a:p>
            <a:pPr>
              <a:defRPr/>
            </a:pP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Glargaad S on behalf of the TAP-IT investigators. Presented at ESC congress 2024, August 31</a:t>
            </a:r>
            <a:r>
              <a:rPr lang="en-US" b="0" i="0" baseline="30000">
                <a:solidFill>
                  <a:srgbClr val="666666"/>
                </a:solidFill>
                <a:latin typeface="Arial"/>
                <a:cs typeface="Arial"/>
              </a:rPr>
              <a:t>st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  London, UK</a:t>
            </a:r>
            <a:endParaRPr lang="ru-RU" b="0" i="0">
              <a:solidFill>
                <a:srgbClr val="666666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07987" y="35094"/>
            <a:ext cx="11376025" cy="100742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/>
                <a:cs typeface="Arial"/>
              </a:rPr>
              <a:t>Дизайн исследования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E47D07-9D1E-4FE9-B31A-2F5863681021}" type="slidenum">
              <a:rPr lang="en-GB" sz="105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15</a:t>
            </a:fld>
            <a:endParaRPr lang="en-GB" sz="105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1"/>
          </p:nvPr>
        </p:nvSpPr>
        <p:spPr bwMode="auto">
          <a:xfrm>
            <a:off x="407988" y="6200774"/>
            <a:ext cx="11294277" cy="657225"/>
          </a:xfrm>
        </p:spPr>
        <p:txBody>
          <a:bodyPr/>
          <a:lstStyle/>
          <a:p>
            <a:pPr>
              <a:defRPr/>
            </a:pP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Glargaad S on behalf of the TAP-IT investigators. Presented at ESC congress 2024, August 31</a:t>
            </a:r>
            <a:r>
              <a:rPr lang="en-US" b="0" i="0" baseline="30000">
                <a:solidFill>
                  <a:srgbClr val="666666"/>
                </a:solidFill>
                <a:latin typeface="Arial"/>
                <a:cs typeface="Arial"/>
              </a:rPr>
              <a:t>st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  London, UK</a:t>
            </a:r>
            <a:endParaRPr lang="ru-RU" b="0" i="0">
              <a:solidFill>
                <a:srgbClr val="666666"/>
              </a:solidFill>
              <a:latin typeface="Arial"/>
              <a:cs typeface="Arial"/>
            </a:endParaRPr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407987" y="1135117"/>
            <a:ext cx="108696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 bwMode="auto">
          <a:xfrm>
            <a:off x="407987" y="1298004"/>
            <a:ext cx="10350500" cy="28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ctr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>
                <a:solidFill>
                  <a:srgbClr val="3F4444"/>
                </a:solidFill>
                <a:latin typeface="Arial"/>
                <a:cs typeface="Arial"/>
              </a:rPr>
              <a:t>М</a:t>
            </a:r>
            <a:r>
              <a:rPr lang="ru-RU" sz="16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cs typeface="Arial"/>
              </a:rPr>
              <a:t>ногоцентровое, открытое, рандомизированное контролируемое исследование</a:t>
            </a:r>
            <a:endParaRPr/>
          </a:p>
        </p:txBody>
      </p:sp>
      <p:pic>
        <p:nvPicPr>
          <p:cNvPr id="8" name="Graphic 7" descr="Badge Follow with solid fill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724891" y="1704110"/>
            <a:ext cx="914400" cy="914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1017947" y="2626239"/>
            <a:ext cx="4426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Возраст &gt;18 лет </a:t>
            </a:r>
            <a:endParaRPr/>
          </a:p>
          <a:p>
            <a:pPr marL="342900" marR="0" lvl="0" indent="-34290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ФВЛЖ≤45%</a:t>
            </a:r>
            <a:endParaRPr/>
          </a:p>
          <a:p>
            <a:pPr marL="342900" marR="0" lvl="0" indent="-34290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Наличие значимого плеврального выпота вследствие СН </a:t>
            </a:r>
            <a:endParaRPr lang="en-US" sz="20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46215" y="4490863"/>
            <a:ext cx="3587934" cy="11875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6040580" y="2657644"/>
            <a:ext cx="5743431" cy="417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rgbClr val="FF0000"/>
                </a:solidFill>
                <a:latin typeface="Arial"/>
                <a:ea typeface="+mn-ea"/>
                <a:cs typeface="Arial"/>
              </a:rPr>
              <a:t>Безопасность</a:t>
            </a:r>
            <a:endParaRPr/>
          </a:p>
          <a:p>
            <a:pPr marL="285750" marR="0" lvl="0" indent="-28575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Потребность в проведении диагностического торакоцентеза</a:t>
            </a:r>
          </a:p>
          <a:p>
            <a:pPr marL="285750" marR="0" lvl="0" indent="-28575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Противопоказания к проведению торакоцентеза (например, высокий риск кровотечения)</a:t>
            </a:r>
            <a:endParaRPr/>
          </a:p>
          <a:p>
            <a:pPr marL="285750" marR="0" lvl="0" indent="-28575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Нестабильная гемодинамика (САД &lt;85 мм рт ст или тяжелая дыхательная недостаточность</a:t>
            </a:r>
            <a:endParaRPr/>
          </a:p>
          <a:p>
            <a:pPr marL="285750" marR="0" lvl="0" indent="-28575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Массивный плевральный выпот &gt;2/3 гемоторакс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rgbClr val="FF0000"/>
                </a:solidFill>
                <a:latin typeface="Arial"/>
                <a:ea typeface="+mn-ea"/>
                <a:cs typeface="Arial"/>
              </a:rPr>
              <a:t>Этиология</a:t>
            </a:r>
            <a:endParaRPr/>
          </a:p>
          <a:p>
            <a:pPr marL="171450" marR="0" lvl="0" indent="-17145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Подтвержденная легочная/плевральная инфекция</a:t>
            </a:r>
            <a:endParaRPr/>
          </a:p>
          <a:p>
            <a:pPr marL="171450" marR="0" lvl="0" indent="-17145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Интраторальные вмешательства &lt; 3 мес в анамнезе (за искл. торакоцентеза)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rgbClr val="FF0000"/>
                </a:solidFill>
                <a:latin typeface="Arial"/>
                <a:ea typeface="+mn-ea"/>
                <a:cs typeface="Arial"/>
              </a:rPr>
              <a:t>Возможность ответа на терапию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рСКФ &lt;15 мл/мин/1.73 м</a:t>
            </a:r>
            <a:r>
              <a:rPr lang="ru-RU" sz="1200" b="0" i="0" u="none" strike="noStrike" cap="none" spc="0" baseline="3000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2 </a:t>
            </a:r>
            <a:r>
              <a:rPr lang="ru-RU" sz="12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или диализ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rgbClr val="FF0000"/>
                </a:solidFill>
                <a:latin typeface="Arial"/>
                <a:ea typeface="+mn-ea"/>
                <a:cs typeface="Arial"/>
              </a:rPr>
              <a:t>Другие причины 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Планируемая/ожидаемая длительность госпитализации &gt;10 дней по другим причинам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Выраженный стеноз аорты</a:t>
            </a:r>
            <a:endParaRPr lang="en-US" sz="12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6" name="Graphic 15" descr="Badge Unfollow with solid fill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6040580" y="170411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07987" y="35094"/>
            <a:ext cx="11376025" cy="100742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/>
                <a:cs typeface="Arial"/>
              </a:rPr>
              <a:t>Дизайн исследования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E47D07-9D1E-4FE9-B31A-2F5863681021}" type="slidenum">
              <a:rPr lang="en-GB" sz="105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16</a:t>
            </a:fld>
            <a:endParaRPr lang="en-GB" sz="105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1"/>
          </p:nvPr>
        </p:nvSpPr>
        <p:spPr bwMode="auto">
          <a:xfrm>
            <a:off x="407988" y="6200774"/>
            <a:ext cx="11294277" cy="657225"/>
          </a:xfrm>
        </p:spPr>
        <p:txBody>
          <a:bodyPr/>
          <a:lstStyle/>
          <a:p>
            <a:pPr>
              <a:defRPr/>
            </a:pP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Glargaad S on behalf of the TAP-IT investigators. Presented at ESC congress 2024, August 31</a:t>
            </a:r>
            <a:r>
              <a:rPr lang="en-US" b="0" i="0" baseline="30000">
                <a:solidFill>
                  <a:srgbClr val="666666"/>
                </a:solidFill>
                <a:latin typeface="Arial"/>
                <a:cs typeface="Arial"/>
              </a:rPr>
              <a:t>st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  London, UK</a:t>
            </a:r>
            <a:endParaRPr lang="ru-RU" b="0" i="0">
              <a:solidFill>
                <a:srgbClr val="666666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4552949" y="1143412"/>
            <a:ext cx="2161309" cy="2862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Скрининг во время гСН</a:t>
            </a:r>
            <a:endParaRPr lang="en-US" sz="14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2254826" y="1853595"/>
            <a:ext cx="6781799" cy="2862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Рандомизация 1:1, стратифицированная по сайту и антикоагулянтной терапии</a:t>
            </a:r>
            <a:endParaRPr lang="en-US" sz="14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1059151" y="2660385"/>
            <a:ext cx="2113540" cy="52937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68D2DF"/>
                </a:solidFill>
                <a:latin typeface="Arial"/>
                <a:ea typeface="+mn-ea"/>
                <a:cs typeface="Arial"/>
              </a:rPr>
              <a:t>Стандартная терапия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Диуретики и ОМТ</a:t>
            </a:r>
            <a:endParaRPr lang="en-US" sz="12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6809509" y="2660385"/>
            <a:ext cx="4226357" cy="529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FF0000"/>
                </a:solidFill>
                <a:latin typeface="Arial"/>
                <a:ea typeface="+mn-ea"/>
                <a:cs typeface="Arial"/>
              </a:rPr>
              <a:t>Показание к проведению торакоцентеза</a:t>
            </a:r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+стандартная терапия</a:t>
            </a:r>
            <a:endParaRPr lang="en-US" sz="12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3172691" y="3747036"/>
            <a:ext cx="4921827" cy="2862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Рутинная практика: осмотр, лабораторное обследование</a:t>
            </a:r>
            <a:endParaRPr lang="en-US" sz="14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3798741" y="4488944"/>
            <a:ext cx="3693970" cy="2862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Выписка по решению лечащего врача</a:t>
            </a:r>
            <a:endParaRPr lang="en-US" sz="1400" b="1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2888671" y="5285240"/>
            <a:ext cx="6414655" cy="2862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Период наблюдения: день 14 и день 90: заполнение опросника </a:t>
            </a:r>
            <a:r>
              <a:rPr lang="en-US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KCCQ</a:t>
            </a:r>
            <a:endParaRPr/>
          </a:p>
        </p:txBody>
      </p:sp>
      <p:pic>
        <p:nvPicPr>
          <p:cNvPr id="15" name="Graphic 14" descr="Work from home Wi-Fi with solid fill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3149513" y="4218718"/>
            <a:ext cx="649228" cy="649228"/>
          </a:xfrm>
          <a:prstGeom prst="rect">
            <a:avLst/>
          </a:prstGeom>
        </p:spPr>
      </p:pic>
      <p:pic>
        <p:nvPicPr>
          <p:cNvPr id="17" name="Graphic 16" descr="Monthly calendar with solid fill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1932709" y="4994509"/>
            <a:ext cx="748200" cy="748200"/>
          </a:xfrm>
          <a:prstGeom prst="rect">
            <a:avLst/>
          </a:prstGeom>
        </p:spPr>
      </p:pic>
      <p:pic>
        <p:nvPicPr>
          <p:cNvPr id="19" name="Graphic 18" descr="Inpatient with solid fill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3657600" y="886690"/>
            <a:ext cx="692727" cy="692727"/>
          </a:xfrm>
          <a:prstGeom prst="rect">
            <a:avLst/>
          </a:prstGeom>
        </p:spPr>
      </p:pic>
      <p:pic>
        <p:nvPicPr>
          <p:cNvPr id="21" name="Graphic 20" descr="Dice with solid fill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/>
        </p:blipFill>
        <p:spPr bwMode="auto">
          <a:xfrm>
            <a:off x="1323109" y="1520221"/>
            <a:ext cx="849347" cy="849347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cxnSpLocks/>
          </p:cNvCxnSpPr>
          <p:nvPr/>
        </p:nvCxnSpPr>
        <p:spPr bwMode="auto">
          <a:xfrm rot="240000">
            <a:off x="5578188" y="1429644"/>
            <a:ext cx="32903" cy="42395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/>
          <p:cNvCxnSpPr>
            <a:cxnSpLocks/>
            <a:stCxn id="8" idx="2"/>
            <a:endCxn id="9" idx="0"/>
          </p:cNvCxnSpPr>
          <p:nvPr/>
        </p:nvCxnSpPr>
        <p:spPr bwMode="auto">
          <a:xfrm rot="5400000">
            <a:off x="3620545" y="635204"/>
            <a:ext cx="520558" cy="3529805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/>
          <p:cNvCxnSpPr>
            <a:cxnSpLocks/>
            <a:stCxn id="8" idx="2"/>
            <a:endCxn id="10" idx="0"/>
          </p:cNvCxnSpPr>
          <p:nvPr/>
        </p:nvCxnSpPr>
        <p:spPr bwMode="auto">
          <a:xfrm rot="16199999" flipH="1">
            <a:off x="7023928" y="761625"/>
            <a:ext cx="520558" cy="3276962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/>
          <p:cNvCxnSpPr>
            <a:cxnSpLocks/>
            <a:stCxn id="9" idx="2"/>
            <a:endCxn id="11" idx="0"/>
          </p:cNvCxnSpPr>
          <p:nvPr/>
        </p:nvCxnSpPr>
        <p:spPr bwMode="auto">
          <a:xfrm rot="16199999" flipH="1">
            <a:off x="3596126" y="1709556"/>
            <a:ext cx="557275" cy="3517684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/>
          <p:cNvCxnSpPr>
            <a:cxnSpLocks/>
            <a:stCxn id="10" idx="2"/>
            <a:endCxn id="11" idx="0"/>
          </p:cNvCxnSpPr>
          <p:nvPr/>
        </p:nvCxnSpPr>
        <p:spPr bwMode="auto">
          <a:xfrm rot="5400000">
            <a:off x="6999510" y="1823857"/>
            <a:ext cx="557275" cy="3289083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 bwMode="auto">
          <a:xfrm rot="60000">
            <a:off x="5633605" y="4033268"/>
            <a:ext cx="12121" cy="455676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 bwMode="auto">
          <a:xfrm rot="60000">
            <a:off x="5633604" y="4775176"/>
            <a:ext cx="12121" cy="455676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22896" y="2551937"/>
            <a:ext cx="679698" cy="679698"/>
          </a:xfrm>
          <a:prstGeom prst="rect">
            <a:avLst/>
          </a:prstGeom>
        </p:spPr>
      </p:pic>
      <p:pic>
        <p:nvPicPr>
          <p:cNvPr id="41" name="Graphic 40" descr="Lungs with solid fill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/>
        </p:blipFill>
        <p:spPr bwMode="auto">
          <a:xfrm>
            <a:off x="6096000" y="2627310"/>
            <a:ext cx="557275" cy="5572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07987" y="35094"/>
            <a:ext cx="11376025" cy="100742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/>
                <a:cs typeface="Arial"/>
              </a:rPr>
              <a:t>Оценка исходов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E47D07-9D1E-4FE9-B31A-2F5863681021}" type="slidenum">
              <a:rPr lang="en-GB" sz="105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17</a:t>
            </a:fld>
            <a:endParaRPr lang="en-GB" sz="105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1"/>
          </p:nvPr>
        </p:nvSpPr>
        <p:spPr bwMode="auto">
          <a:xfrm>
            <a:off x="407988" y="6200774"/>
            <a:ext cx="11294277" cy="657225"/>
          </a:xfrm>
        </p:spPr>
        <p:txBody>
          <a:bodyPr/>
          <a:lstStyle/>
          <a:p>
            <a:pPr>
              <a:defRPr/>
            </a:pP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Glargaad S on behalf of the TAP-IT investigators. Presented at ESC congress 2024, August 31</a:t>
            </a:r>
            <a:r>
              <a:rPr lang="en-US" b="0" i="0" baseline="30000">
                <a:solidFill>
                  <a:srgbClr val="666666"/>
                </a:solidFill>
                <a:latin typeface="Arial"/>
                <a:cs typeface="Arial"/>
              </a:rPr>
              <a:t>st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  London, UK</a:t>
            </a:r>
            <a:endParaRPr lang="ru-RU" b="0" i="0">
              <a:solidFill>
                <a:srgbClr val="666666"/>
              </a:solidFill>
              <a:latin typeface="Arial"/>
              <a:cs typeface="Arial"/>
            </a:endParaRPr>
          </a:p>
        </p:txBody>
      </p:sp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8025497"/>
              </p:ext>
            </p:extLst>
          </p:nvPr>
        </p:nvGraphicFramePr>
        <p:xfrm>
          <a:off x="1297708" y="1158617"/>
          <a:ext cx="8128000" cy="4926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07987" y="35094"/>
            <a:ext cx="11376025" cy="71997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/>
                <a:cs typeface="Arial"/>
              </a:rPr>
              <a:t>Исходные характеристики пациентов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E47D07-9D1E-4FE9-B31A-2F5863681021}" type="slidenum">
              <a:rPr lang="en-GB" sz="105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18</a:t>
            </a:fld>
            <a:endParaRPr lang="en-GB" sz="105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1"/>
          </p:nvPr>
        </p:nvSpPr>
        <p:spPr bwMode="auto">
          <a:xfrm>
            <a:off x="407988" y="6200774"/>
            <a:ext cx="11294277" cy="657225"/>
          </a:xfrm>
        </p:spPr>
        <p:txBody>
          <a:bodyPr/>
          <a:lstStyle/>
          <a:p>
            <a:pPr>
              <a:defRPr/>
            </a:pP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Glargaad S on behalf of the TAP-IT investigators. Presented at ESC congress 2024, August 31</a:t>
            </a:r>
            <a:r>
              <a:rPr lang="en-US" b="0" i="0" baseline="30000">
                <a:solidFill>
                  <a:srgbClr val="666666"/>
                </a:solidFill>
                <a:latin typeface="Arial"/>
                <a:cs typeface="Arial"/>
              </a:rPr>
              <a:t>st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  London, UK</a:t>
            </a:r>
            <a:endParaRPr lang="ru-RU" b="0" i="0">
              <a:solidFill>
                <a:srgbClr val="666666"/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47436" y="1398539"/>
          <a:ext cx="8127999" cy="38557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31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2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3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>
                          <a:latin typeface="Arial"/>
                          <a:cs typeface="Arial"/>
                        </a:rPr>
                        <a:t>N=67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>
                          <a:latin typeface="Arial"/>
                          <a:cs typeface="Arial"/>
                        </a:rPr>
                        <a:t>N=68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Возраст (лет), медиана (ИКР)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82 [76-87]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80 [73-84]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Пол (женский)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25 (37%)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20 (29%)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Впервые возникшая ХСН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38 (57%)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34 (50%)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Наивный пациент в отношении диуретиков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42 (63%)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46 (68%)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ФВЛЖ (%), медиана (ИКР)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25 [20-35]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25 [15-35]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Терапия антикоагулянтами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32 (48%)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34 (50%)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NT-proBNP 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(пг/мл), медиана (ИКР)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5958 [3909-11118]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5463 [2941-10360]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рСКФ (мл/мин/1.73 м2 ), медиана (ИКР)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54 [40-71]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63 [39-76]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Билатеральный плевральный выпот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50 (75%)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49 (72%)</a:t>
                      </a:r>
                      <a:endParaRPr lang="en-US" sz="14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27358" y="1398539"/>
            <a:ext cx="385394" cy="385394"/>
          </a:xfrm>
          <a:prstGeom prst="rect">
            <a:avLst/>
          </a:prstGeom>
        </p:spPr>
      </p:pic>
      <p:pic>
        <p:nvPicPr>
          <p:cNvPr id="11" name="Graphic 10" descr="Lungs with solid fill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559692" y="1366051"/>
            <a:ext cx="450369" cy="4503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07987" y="35094"/>
            <a:ext cx="11376025" cy="71997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/>
                <a:cs typeface="Arial"/>
              </a:rPr>
              <a:t>Результаты: первичная конечная точка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E47D07-9D1E-4FE9-B31A-2F5863681021}" type="slidenum">
              <a:rPr lang="en-GB" sz="105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19</a:t>
            </a:fld>
            <a:endParaRPr lang="en-GB" sz="105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1"/>
          </p:nvPr>
        </p:nvSpPr>
        <p:spPr bwMode="auto">
          <a:xfrm>
            <a:off x="407988" y="6200774"/>
            <a:ext cx="11294277" cy="657225"/>
          </a:xfrm>
        </p:spPr>
        <p:txBody>
          <a:bodyPr/>
          <a:lstStyle/>
          <a:p>
            <a:pPr>
              <a:defRPr/>
            </a:pP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Glargaad S on behalf of the TAP-IT investigators. Presented at ESC congress 2024, August 31</a:t>
            </a:r>
            <a:r>
              <a:rPr lang="en-US" b="0" i="0" baseline="30000">
                <a:solidFill>
                  <a:srgbClr val="666666"/>
                </a:solidFill>
                <a:latin typeface="Arial"/>
                <a:cs typeface="Arial"/>
              </a:rPr>
              <a:t>st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  London, UK</a:t>
            </a:r>
            <a:endParaRPr lang="ru-RU" b="0" i="0">
              <a:solidFill>
                <a:srgbClr val="666666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407987" y="721247"/>
            <a:ext cx="10350500" cy="28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cs typeface="Arial"/>
              </a:rPr>
              <a:t>Количество дней по выживаемости и отсутствию госпитализации в течение 90 дней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390" t="6411"/>
          <a:stretch/>
        </p:blipFill>
        <p:spPr bwMode="auto">
          <a:xfrm>
            <a:off x="879763" y="1117451"/>
            <a:ext cx="7315199" cy="5231913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 bwMode="auto">
          <a:xfrm>
            <a:off x="8596745" y="2431472"/>
            <a:ext cx="311728" cy="2874819"/>
          </a:xfrm>
          <a:prstGeom prst="rightBrace">
            <a:avLst>
              <a:gd name="adj1" fmla="val 8333"/>
              <a:gd name="adj2" fmla="val 50000"/>
            </a:avLst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3F4444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9006504" y="3698065"/>
            <a:ext cx="94210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р=0.42</a:t>
            </a:r>
            <a:endParaRPr lang="en-US" sz="14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143000" y="1227464"/>
            <a:ext cx="1413164" cy="565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068898" y="1363324"/>
            <a:ext cx="168122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68D2DF"/>
                </a:solidFill>
                <a:latin typeface="Arial"/>
                <a:ea typeface="+mn-ea"/>
                <a:cs typeface="Arial"/>
              </a:rPr>
              <a:t>Группа контроля</a:t>
            </a:r>
            <a:endParaRPr lang="en-US" sz="1400" b="1" i="0" u="none" strike="noStrike" cap="none" spc="0">
              <a:ln>
                <a:noFill/>
              </a:ln>
              <a:solidFill>
                <a:srgbClr val="68D2D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3920836"/>
            <a:ext cx="2486891" cy="4918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1143000" y="4023638"/>
            <a:ext cx="227769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FF0000"/>
                </a:solidFill>
                <a:latin typeface="Arial"/>
                <a:ea typeface="+mn-ea"/>
                <a:cs typeface="Arial"/>
              </a:rPr>
              <a:t>Группа торакоцентеза</a:t>
            </a:r>
            <a:endParaRPr lang="en-US" sz="1400" b="1" i="0" u="none" strike="noStrike" cap="none" spc="0">
              <a:ln>
                <a:noFill/>
              </a:ln>
              <a:solidFill>
                <a:srgbClr val="FF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 rot="16199999">
            <a:off x="-319034" y="3320267"/>
            <a:ext cx="169297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Число пациентов</a:t>
            </a:r>
            <a:endParaRPr lang="en-US" sz="14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433454" y="1227464"/>
            <a:ext cx="2576945" cy="565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82312" y="3920836"/>
            <a:ext cx="2576945" cy="565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4433453" y="1326793"/>
            <a:ext cx="257694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Медиана 82 дня [ИКР 73-86]</a:t>
            </a:r>
            <a:endParaRPr lang="en-US" sz="14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4682312" y="4060324"/>
            <a:ext cx="262438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Медиана 84 дня [ИКР 77-86]</a:t>
            </a:r>
            <a:endParaRPr lang="en-US" sz="14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8488509" name="Рисунок 43848850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08374" y="0"/>
            <a:ext cx="5540374" cy="687387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07987" y="35094"/>
            <a:ext cx="11376025" cy="71997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/>
                <a:cs typeface="Arial"/>
              </a:rPr>
              <a:t>Длительность госпитализации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E47D07-9D1E-4FE9-B31A-2F5863681021}" type="slidenum">
              <a:rPr lang="en-GB" sz="105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20</a:t>
            </a:fld>
            <a:endParaRPr lang="en-GB" sz="105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1"/>
          </p:nvPr>
        </p:nvSpPr>
        <p:spPr bwMode="auto">
          <a:xfrm>
            <a:off x="407988" y="6200774"/>
            <a:ext cx="11294277" cy="657225"/>
          </a:xfrm>
        </p:spPr>
        <p:txBody>
          <a:bodyPr/>
          <a:lstStyle/>
          <a:p>
            <a:pPr>
              <a:defRPr/>
            </a:pP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Glargaad S on behalf of the TAP-IT investigators. Presented at ESC congress 2024, August 31</a:t>
            </a:r>
            <a:r>
              <a:rPr lang="en-US" b="0" i="0" baseline="30000">
                <a:solidFill>
                  <a:srgbClr val="666666"/>
                </a:solidFill>
                <a:latin typeface="Arial"/>
                <a:cs typeface="Arial"/>
              </a:rPr>
              <a:t>st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  London, UK</a:t>
            </a:r>
            <a:endParaRPr lang="ru-RU" b="0" i="0">
              <a:solidFill>
                <a:srgbClr val="666666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75132" y="951602"/>
            <a:ext cx="10350500" cy="28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cs typeface="Arial"/>
              </a:rPr>
              <a:t>Среднее время дней госпитализации </a:t>
            </a: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1968" t="833" b="4548"/>
          <a:stretch/>
        </p:blipFill>
        <p:spPr bwMode="auto">
          <a:xfrm>
            <a:off x="533400" y="1361365"/>
            <a:ext cx="5507182" cy="45985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1304425" y="5959867"/>
            <a:ext cx="168122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68D2DF"/>
                </a:solidFill>
                <a:latin typeface="Arial"/>
                <a:ea typeface="+mn-ea"/>
                <a:cs typeface="Arial"/>
              </a:rPr>
              <a:t>Группа контроля</a:t>
            </a:r>
            <a:endParaRPr lang="en-US" sz="1400" b="1" i="0" u="none" strike="noStrike" cap="none" spc="0">
              <a:ln>
                <a:noFill/>
              </a:ln>
              <a:solidFill>
                <a:srgbClr val="68D2D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3560618" y="5959867"/>
            <a:ext cx="227769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FF0000"/>
                </a:solidFill>
                <a:latin typeface="Arial"/>
                <a:ea typeface="+mn-ea"/>
                <a:cs typeface="Arial"/>
              </a:rPr>
              <a:t>Группа торакоцентеза</a:t>
            </a:r>
            <a:endParaRPr lang="en-US" sz="1400" b="1" i="0" u="none" strike="noStrike" cap="none" spc="0">
              <a:ln>
                <a:noFill/>
              </a:ln>
              <a:solidFill>
                <a:srgbClr val="FF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1451787" y="6313142"/>
            <a:ext cx="367040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Разница -0.05 дней (95% ДИ -1,5 до 1,4)</a:t>
            </a:r>
            <a:endParaRPr lang="en-US" sz="1400" b="1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073727" y="1898073"/>
            <a:ext cx="4764587" cy="13704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2985654" y="2157240"/>
            <a:ext cx="94210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р=0.95</a:t>
            </a:r>
            <a:endParaRPr lang="en-US" sz="14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1735805" y="2684379"/>
            <a:ext cx="182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Средняя продолжительность 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5.8 дней (СО 3.9)</a:t>
            </a:r>
            <a:endParaRPr lang="en-US" sz="10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4222696" y="2640317"/>
            <a:ext cx="137747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Средняя 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продолжительность 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5.8 дней (СО 4.6)</a:t>
            </a:r>
            <a:endParaRPr lang="en-US" sz="10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07987" y="35094"/>
            <a:ext cx="11376025" cy="71997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/>
                <a:cs typeface="Arial"/>
              </a:rPr>
              <a:t>Данные по смертности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E47D07-9D1E-4FE9-B31A-2F5863681021}" type="slidenum">
              <a:rPr lang="en-GB" sz="105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21</a:t>
            </a:fld>
            <a:endParaRPr lang="en-GB" sz="105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1"/>
          </p:nvPr>
        </p:nvSpPr>
        <p:spPr bwMode="auto">
          <a:xfrm>
            <a:off x="407988" y="6200774"/>
            <a:ext cx="11294277" cy="657225"/>
          </a:xfrm>
        </p:spPr>
        <p:txBody>
          <a:bodyPr/>
          <a:lstStyle/>
          <a:p>
            <a:pPr>
              <a:defRPr/>
            </a:pP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Glargaad S on behalf of the TAP-IT investigators. Presented at ESC congress 2024, August 31</a:t>
            </a:r>
            <a:r>
              <a:rPr lang="en-US" b="0" i="0" baseline="30000">
                <a:solidFill>
                  <a:srgbClr val="666666"/>
                </a:solidFill>
                <a:latin typeface="Arial"/>
                <a:cs typeface="Arial"/>
              </a:rPr>
              <a:t>st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  London, UK</a:t>
            </a:r>
            <a:endParaRPr lang="ru-RU" b="0" i="0">
              <a:solidFill>
                <a:srgbClr val="666666"/>
              </a:solidFill>
              <a:latin typeface="Arial"/>
              <a:cs typeface="Arial"/>
            </a:endParaRPr>
          </a:p>
        </p:txBody>
      </p:sp>
      <p:pic>
        <p:nvPicPr>
          <p:cNvPr id="7" name="Graphic 6" descr="Skull with solid fill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976745" y="3373582"/>
            <a:ext cx="775855" cy="775855"/>
          </a:xfrm>
          <a:prstGeom prst="rect">
            <a:avLst/>
          </a:prstGeom>
        </p:spPr>
      </p:pic>
      <p:pic>
        <p:nvPicPr>
          <p:cNvPr id="8" name="Graphic 7" descr="Skull with solid fill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816436" y="3373582"/>
            <a:ext cx="775855" cy="775855"/>
          </a:xfrm>
          <a:prstGeom prst="rect">
            <a:avLst/>
          </a:prstGeom>
        </p:spPr>
      </p:pic>
      <p:pic>
        <p:nvPicPr>
          <p:cNvPr id="12" name="Graphic 11" descr="Hospital with solid fill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976745" y="2653577"/>
            <a:ext cx="824346" cy="824346"/>
          </a:xfrm>
          <a:prstGeom prst="rect">
            <a:avLst/>
          </a:prstGeom>
        </p:spPr>
      </p:pic>
      <p:pic>
        <p:nvPicPr>
          <p:cNvPr id="14" name="Graphic 13" descr="Clock with solid fill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6816435" y="2314141"/>
            <a:ext cx="775855" cy="7758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auto">
          <a:xfrm>
            <a:off x="6767945" y="3142768"/>
            <a:ext cx="94210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90 </a:t>
            </a: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дней</a:t>
            </a:r>
            <a:endParaRPr lang="en-US" sz="14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849582" y="3015040"/>
            <a:ext cx="2826327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Внутрибольничная летальность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3% (2)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В обеих группах</a:t>
            </a:r>
            <a:endParaRPr lang="en-US" sz="14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7952509" y="2959622"/>
            <a:ext cx="2826327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Летальность в течение 90 дней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13% (9)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В обеих группах</a:t>
            </a:r>
            <a:endParaRPr lang="en-US" sz="14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1324303" y="4919057"/>
            <a:ext cx="9616966" cy="12772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defRPr/>
            </a:pPr>
            <a:r>
              <a:rPr lang="ru-RU" sz="20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Применение торакоцентеза не повлияло на количество дней, в течение которых пациенты были живы и не были госпитализированы в течение 90 дней </a:t>
            </a:r>
            <a:endParaRPr sz="2800"/>
          </a:p>
          <a:p>
            <a:pPr marL="285750" marR="0" lvl="0" indent="-28575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defRPr/>
            </a:pPr>
            <a:r>
              <a:rPr lang="ru-RU" sz="20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Применение торакоцентеза не повлияло на вторичные конечные точки</a:t>
            </a:r>
            <a:endParaRPr lang="en-US" sz="2000" b="1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2011680" y="605511"/>
            <a:ext cx="79307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Исследование ENACT-HF: эффективность стандартизированного диуретического протокола при острой сердечной недостаточности</a:t>
            </a:r>
            <a:endParaRPr lang="en-US" sz="2800" b="1" i="0" u="none" strike="noStrike" cap="none" spc="0">
              <a:ln>
                <a:noFill/>
              </a:ln>
              <a:latin typeface="Arial Narrow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272685" y="6565080"/>
            <a:ext cx="111442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Dauw J. The efficacy of a standardized diuretic protocol in acute heart failure (ENACT HF) study. Presented at: ESC-HF.</a:t>
            </a:r>
            <a:endParaRPr lang="ru-RU" sz="9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86210" y="2120244"/>
            <a:ext cx="6181725" cy="35051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378373" y="1412181"/>
            <a:ext cx="1113045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Две стратегии терапии пациентов, госпитализированных с ХСН: </a:t>
            </a:r>
            <a:endParaRPr dirty="0">
              <a:latin typeface="+mj-ea"/>
              <a:ea typeface="+mj-ea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с использованием протокола, ориентированного на </a:t>
            </a:r>
            <a:r>
              <a:rPr lang="ru-RU" sz="18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натрийурез</a:t>
            </a:r>
            <a:r>
              <a:rPr lang="ru-RU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 </a:t>
            </a:r>
            <a:endParaRPr dirty="0">
              <a:latin typeface="+mj-ea"/>
              <a:ea typeface="+mj-ea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обычный стандарт лечения в стационаре</a:t>
            </a:r>
            <a:endParaRPr dirty="0">
              <a:latin typeface="+mj-ea"/>
              <a:ea typeface="+mj-e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+mj-ea"/>
              <a:ea typeface="+mj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401 пациент с острой СН, с одним из следующих клинических проявлений застоя: отеки/плевральный выпот/асцит. </a:t>
            </a:r>
            <a:endParaRPr dirty="0">
              <a:latin typeface="+mj-ea"/>
              <a:ea typeface="+mj-e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NT-</a:t>
            </a:r>
            <a:r>
              <a:rPr lang="ru-RU" sz="18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proBNP</a:t>
            </a:r>
            <a:r>
              <a:rPr lang="ru-RU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&gt;1000 или BNP&gt;250. Предшествующий в течение последнего месяца прием фуросемида &gt;40 мг/</a:t>
            </a:r>
            <a:r>
              <a:rPr lang="ru-RU" sz="18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сут</a:t>
            </a:r>
            <a:r>
              <a:rPr lang="ru-RU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. </a:t>
            </a:r>
            <a:endParaRPr dirty="0">
              <a:latin typeface="+mj-ea"/>
              <a:ea typeface="+mj-e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 </a:t>
            </a:r>
            <a:endParaRPr dirty="0">
              <a:latin typeface="+mj-ea"/>
              <a:ea typeface="+mj-e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Конечные точки</a:t>
            </a:r>
            <a:r>
              <a:rPr lang="ru-RU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: первичная = </a:t>
            </a:r>
            <a:r>
              <a:rPr lang="ru-RU" sz="18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натрийурез</a:t>
            </a:r>
            <a:r>
              <a:rPr lang="ru-RU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 через 1 день, вторичная = </a:t>
            </a:r>
            <a:r>
              <a:rPr lang="ru-RU" sz="18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натрийурез</a:t>
            </a:r>
            <a:r>
              <a:rPr lang="ru-RU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ea"/>
                <a:ea typeface="+mj-ea"/>
                <a:cs typeface="+mn-cs"/>
              </a:rPr>
              <a:t> + диурез через 2 дня, длительность госпитализации. </a:t>
            </a:r>
            <a:endParaRPr dirty="0">
              <a:latin typeface="+mj-ea"/>
              <a:ea typeface="+mj-e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78373" y="422711"/>
            <a:ext cx="11046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 dirty="0">
                <a:ln>
                  <a:noFill/>
                </a:ln>
                <a:latin typeface="+mj-ea"/>
                <a:ea typeface="+mj-ea"/>
                <a:cs typeface="+mn-cs"/>
              </a:rPr>
              <a:t>Исследование ENACT-HF</a:t>
            </a:r>
            <a:endParaRPr lang="ru-RU" sz="1800" b="0" i="0" u="none" strike="noStrike" cap="none" spc="0" dirty="0">
              <a:ln>
                <a:noFill/>
              </a:ln>
              <a:latin typeface="+mj-ea"/>
              <a:ea typeface="+mj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272685" y="6565080"/>
            <a:ext cx="111442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Dauw J. The efficacy of a standardized diuretic protocol in acute heart failure (ENACT HF) study. Presented at: ESC-HF.</a:t>
            </a:r>
            <a:endParaRPr lang="ru-RU" sz="9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 bwMode="auto">
          <a:xfrm>
            <a:off x="82827" y="738130"/>
            <a:ext cx="12025183" cy="5921599"/>
            <a:chOff x="82827" y="738130"/>
            <a:chExt cx="12025183" cy="592159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rcRect l="6207" t="59" r="1037" b="-1"/>
            <a:stretch/>
          </p:blipFill>
          <p:spPr bwMode="auto">
            <a:xfrm>
              <a:off x="193685" y="738130"/>
              <a:ext cx="9199476" cy="592159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 bwMode="auto">
            <a:xfrm>
              <a:off x="3450758" y="869106"/>
              <a:ext cx="796065" cy="369332"/>
            </a:xfrm>
            <a:prstGeom prst="rect">
              <a:avLst/>
            </a:prstGeom>
            <a:solidFill>
              <a:srgbClr val="E8EAF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Фаза 1</a:t>
              </a:r>
              <a:endParaRPr/>
            </a:p>
          </p:txBody>
        </p:sp>
        <p:sp>
          <p:nvSpPr>
            <p:cNvPr id="6" name="TextBox 5"/>
            <p:cNvSpPr txBox="1"/>
            <p:nvPr/>
          </p:nvSpPr>
          <p:spPr bwMode="auto">
            <a:xfrm>
              <a:off x="7077207" y="869106"/>
              <a:ext cx="796065" cy="369332"/>
            </a:xfrm>
            <a:prstGeom prst="rect">
              <a:avLst/>
            </a:prstGeom>
            <a:solidFill>
              <a:srgbClr val="D6AC9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Фаза 2</a:t>
              </a:r>
              <a:endParaRPr/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2513422" y="1293657"/>
              <a:ext cx="2557296" cy="307777"/>
            </a:xfrm>
            <a:prstGeom prst="rect">
              <a:avLst/>
            </a:prstGeom>
            <a:solidFill>
              <a:srgbClr val="E8EAF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Включение</a:t>
              </a:r>
              <a:endParaRPr/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2499446" y="1583400"/>
              <a:ext cx="2557296" cy="437644"/>
            </a:xfrm>
            <a:prstGeom prst="rect">
              <a:avLst/>
            </a:prstGeom>
            <a:solidFill>
              <a:srgbClr val="E8EAF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В/в петлевой диуретик, доза и режим по усмотрению врача</a:t>
              </a:r>
              <a:endParaRPr/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6212629" y="1329921"/>
              <a:ext cx="2462021" cy="307777"/>
            </a:xfrm>
            <a:prstGeom prst="rect">
              <a:avLst/>
            </a:prstGeom>
            <a:solidFill>
              <a:srgbClr val="D6AC9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Включение</a:t>
              </a:r>
              <a:endParaRPr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6212629" y="1593510"/>
              <a:ext cx="2462021" cy="437043"/>
            </a:xfrm>
            <a:prstGeom prst="rect">
              <a:avLst/>
            </a:prstGeom>
            <a:solidFill>
              <a:srgbClr val="D6AC9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В/в петлевой диуретик, первая доза = 2х доза от домашней</a:t>
              </a:r>
              <a:endParaRPr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4246823" y="2079245"/>
              <a:ext cx="1118798" cy="437043"/>
            </a:xfrm>
            <a:prstGeom prst="rect">
              <a:avLst/>
            </a:prstGeom>
            <a:solidFill>
              <a:srgbClr val="E8EAF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Через 2 часа: анализ мочи</a:t>
              </a:r>
              <a:endParaRPr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927736" y="2081669"/>
              <a:ext cx="1118798" cy="437043"/>
            </a:xfrm>
            <a:prstGeom prst="rect">
              <a:avLst/>
            </a:prstGeom>
            <a:solidFill>
              <a:srgbClr val="D6AC9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Через 2 часа: анализ мочи</a:t>
              </a:r>
              <a:endParaRPr/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2516324" y="4384861"/>
              <a:ext cx="2462021" cy="437043"/>
            </a:xfrm>
            <a:prstGeom prst="rect">
              <a:avLst/>
            </a:prstGeom>
            <a:solidFill>
              <a:srgbClr val="E8EAF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В/в петлевой диуретик, доза и режим по усмотрению врача</a:t>
              </a:r>
              <a:endParaRPr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5577345" y="2585418"/>
              <a:ext cx="3732587" cy="1384995"/>
            </a:xfrm>
            <a:prstGeom prst="rect">
              <a:avLst/>
            </a:prstGeom>
            <a:solidFill>
              <a:srgbClr val="D6AC9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Через 6 часов</a:t>
              </a:r>
              <a:endParaRPr/>
            </a:p>
            <a:p>
              <a:pPr marL="171450" marR="0" lvl="0" indent="-17145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Если натрий </a:t>
              </a:r>
              <a:r>
                <a:rPr lang="en-US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&lt;50 </a:t>
              </a: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ммоль/л или объем мочи </a:t>
              </a:r>
              <a:r>
                <a:rPr lang="en-US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&lt;100 </a:t>
              </a: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мл/час: удвоить дозу в/в петлевого диуретика (или другой в случае максимальной дозы*)</a:t>
              </a:r>
              <a:endParaRPr/>
            </a:p>
            <a:p>
              <a:pPr marL="171450" marR="0" lvl="0" indent="-17145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Если натрия </a:t>
              </a:r>
              <a:r>
                <a:rPr lang="en-US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&gt;50 </a:t>
              </a: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ммоль/л и объем мочи </a:t>
              </a:r>
              <a:r>
                <a:rPr lang="en-US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&gt;100 </a:t>
              </a: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мл/час: повторить дозу </a:t>
              </a:r>
              <a:endParaRPr/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5557321" y="4360977"/>
              <a:ext cx="3835839" cy="1384995"/>
            </a:xfrm>
            <a:prstGeom prst="rect">
              <a:avLst/>
            </a:prstGeom>
            <a:solidFill>
              <a:srgbClr val="D6AC9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Оценка пациента в период 8:00-10:00 утра</a:t>
              </a:r>
              <a:endParaRPr/>
            </a:p>
            <a:p>
              <a:pPr marL="171450" marR="0" lvl="0" indent="-17145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Если объем мочи </a:t>
              </a:r>
              <a:r>
                <a:rPr lang="en-US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&lt;3 </a:t>
              </a: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л: удвоить дозу диуретика (или другой в случае максимальной дозы*)</a:t>
              </a:r>
              <a:endParaRPr/>
            </a:p>
            <a:p>
              <a:pPr marL="171450" marR="0" lvl="0" indent="-17145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Если объем мочи ≥3 л: повторить ту же дозу</a:t>
              </a:r>
              <a:endParaRPr/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 </a:t>
              </a:r>
              <a:endParaRPr/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 </a:t>
              </a:r>
              <a:endParaRPr/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2516324" y="6042327"/>
              <a:ext cx="2462021" cy="437043"/>
            </a:xfrm>
            <a:prstGeom prst="rect">
              <a:avLst/>
            </a:prstGeom>
            <a:solidFill>
              <a:srgbClr val="E8EAF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Прекратить сбор мочи </a:t>
              </a:r>
              <a:endParaRPr/>
            </a:p>
            <a:p>
              <a:pPr marL="0" marR="0" lvl="0" indent="0" algn="ctr" defTabSz="91440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между 8:00 и 10:00</a:t>
              </a:r>
              <a:endParaRPr/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6212629" y="6039432"/>
              <a:ext cx="2462021" cy="437043"/>
            </a:xfrm>
            <a:prstGeom prst="rect">
              <a:avLst/>
            </a:prstGeom>
            <a:solidFill>
              <a:srgbClr val="D6AC9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Прекратить сбор мочи </a:t>
              </a:r>
              <a:endParaRPr/>
            </a:p>
            <a:p>
              <a:pPr marL="0" marR="0" lvl="0" indent="0" algn="ctr" defTabSz="91440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между 8:00 и 10:00</a:t>
              </a:r>
              <a:endParaRPr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82827" y="850885"/>
              <a:ext cx="280298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0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Calibri"/>
                </a:rPr>
                <a:t>Максимальная доза: 200 мг фуросемида</a:t>
              </a:r>
              <a:endParaRPr/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438620" y="1442184"/>
              <a:ext cx="8175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День 1</a:t>
              </a:r>
              <a:endParaRPr/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438619" y="4434105"/>
              <a:ext cx="8175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День 2</a:t>
              </a:r>
              <a:endParaRPr/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438619" y="6088676"/>
              <a:ext cx="8175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День 3</a:t>
              </a:r>
              <a:endParaRPr/>
            </a:p>
          </p:txBody>
        </p:sp>
        <p:sp>
          <p:nvSpPr>
            <p:cNvPr id="24" name="TextBox 23"/>
            <p:cNvSpPr txBox="1"/>
            <p:nvPr/>
          </p:nvSpPr>
          <p:spPr bwMode="auto">
            <a:xfrm rot="5400000">
              <a:off x="842434" y="2571797"/>
              <a:ext cx="22244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Сбор мочи</a:t>
              </a:r>
              <a:endParaRPr/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1342319" y="1264837"/>
              <a:ext cx="1151068" cy="6093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Опорожнить мочевой пузырь</a:t>
              </a:r>
              <a:endParaRPr/>
            </a:p>
          </p:txBody>
        </p:sp>
        <p:sp>
          <p:nvSpPr>
            <p:cNvPr id="26" name="TextBox 25"/>
            <p:cNvSpPr txBox="1"/>
            <p:nvPr/>
          </p:nvSpPr>
          <p:spPr bwMode="auto">
            <a:xfrm rot="5400000">
              <a:off x="1388401" y="4846047"/>
              <a:ext cx="11839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Сбор мочи</a:t>
              </a:r>
              <a:endParaRPr/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9477151" y="2082694"/>
              <a:ext cx="2630858" cy="283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Calibri"/>
                </a:rPr>
                <a:t>Проспективное многоцентровое открытое нерандомизированное исследование в</a:t>
              </a:r>
              <a:endParaRPr/>
            </a:p>
            <a:p>
              <a:pPr marL="0" marR="0" lvl="0" indent="0" algn="l" defTabSz="914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Calibri"/>
                </a:rPr>
                <a:t>29 центрах в 18 странах</a:t>
              </a:r>
              <a:endParaRPr/>
            </a:p>
            <a:p>
              <a:pPr marL="0" marR="0" lvl="0" indent="0" algn="l" defTabSz="914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Calibri"/>
              </a:endParaRPr>
            </a:p>
            <a:p>
              <a:pPr marL="0" marR="0" lvl="0" indent="0" algn="l" defTabSz="914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Calibri"/>
                </a:rPr>
                <a:t>В каждом центре: стандартная практика </a:t>
              </a:r>
              <a:r>
                <a:rPr lang="en-US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Calibri"/>
                </a:rPr>
                <a:t>vs </a:t>
              </a:r>
              <a:r>
                <a:rPr lang="ru-RU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Calibri"/>
                </a:rPr>
                <a:t>стандартизированного протокола диуретической терапии</a:t>
              </a:r>
              <a:endParaRPr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-215049"/>
            <a:ext cx="12192000" cy="1325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>
                <a:latin typeface="Arial Narrow"/>
                <a:ea typeface="+mn-ea"/>
                <a:cs typeface="+mn-cs"/>
              </a:rPr>
              <a:t>Исследование </a:t>
            </a:r>
            <a:r>
              <a:rPr lang="en-US" sz="2400" b="1">
                <a:latin typeface="Arial Narrow"/>
                <a:ea typeface="+mn-ea"/>
                <a:cs typeface="+mn-cs"/>
              </a:rPr>
              <a:t>ENACT-HF:</a:t>
            </a:r>
            <a:r>
              <a:rPr lang="ru-RU" sz="2400" b="1">
                <a:latin typeface="Arial Narrow"/>
                <a:ea typeface="+mn-ea"/>
                <a:cs typeface="+mn-cs"/>
              </a:rPr>
              <a:t> эффективность стандартизованного протокола диуретической терапии, основанного на натрийурезе, у пациентов с ОСН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272685" y="6565080"/>
            <a:ext cx="111442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Dauw J. The efficacy of a standardized diuretic protocol in acute heart failure (ENACT HF) study. Presented at: ESC-HF.</a:t>
            </a:r>
            <a:endParaRPr lang="ru-RU" sz="9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19100" y="319249"/>
            <a:ext cx="11353800" cy="68518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>
                <a:latin typeface="Arial Narrow"/>
                <a:ea typeface="+mn-ea"/>
                <a:cs typeface="+mn-cs"/>
              </a:rPr>
              <a:t>Исследование </a:t>
            </a:r>
            <a:r>
              <a:rPr lang="en-US" sz="2800" b="1">
                <a:latin typeface="Arial Narrow"/>
                <a:ea typeface="+mn-ea"/>
                <a:cs typeface="+mn-cs"/>
              </a:rPr>
              <a:t>ENACT-HF:</a:t>
            </a:r>
            <a:r>
              <a:rPr lang="ru-RU" sz="2800" b="1">
                <a:latin typeface="Arial Narrow"/>
                <a:ea typeface="+mn-ea"/>
                <a:cs typeface="+mn-cs"/>
              </a:rPr>
              <a:t> исходные характеристики</a:t>
            </a:r>
            <a:endParaRPr/>
          </a:p>
        </p:txBody>
      </p:sp>
      <p:sp>
        <p:nvSpPr>
          <p:cNvPr id="5" name="Объект 4"/>
          <p:cNvSpPr txBox="1">
            <a:spLocks noGrp="1"/>
          </p:cNvSpPr>
          <p:nvPr>
            <p:ph idx="1"/>
          </p:nvPr>
        </p:nvSpPr>
        <p:spPr bwMode="auto">
          <a:xfrm>
            <a:off x="583894" y="1155961"/>
            <a:ext cx="10829580" cy="491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800"/>
              </a:spcBef>
              <a:buClr>
                <a:srgbClr val="0070C0"/>
              </a:buClr>
              <a:buNone/>
              <a:defRPr/>
            </a:pPr>
            <a:r>
              <a:rPr lang="ru-RU" sz="2400" b="1">
                <a:solidFill>
                  <a:srgbClr val="6482C3"/>
                </a:solidFill>
                <a:latin typeface="Arial Narrow"/>
              </a:rPr>
              <a:t>Критерии включения</a:t>
            </a:r>
            <a:endParaRPr/>
          </a:p>
          <a:p>
            <a:pPr>
              <a:buClr>
                <a:srgbClr val="0070C0"/>
              </a:buClr>
              <a:defRPr/>
            </a:pPr>
            <a:r>
              <a:rPr lang="ru-RU" sz="2000">
                <a:latin typeface="Arial Narrow"/>
                <a:cs typeface="Calibri"/>
              </a:rPr>
              <a:t>Госпитализация с ОСН</a:t>
            </a:r>
            <a:endParaRPr/>
          </a:p>
          <a:p>
            <a:pPr>
              <a:buClr>
                <a:srgbClr val="0070C0"/>
              </a:buClr>
              <a:defRPr/>
            </a:pPr>
            <a:r>
              <a:rPr lang="ru-RU" sz="2000">
                <a:latin typeface="Arial Narrow"/>
                <a:cs typeface="Calibri"/>
              </a:rPr>
              <a:t>По крайней мере 1 признак застоя: отеки/ плевральный выпот/ асцит</a:t>
            </a:r>
            <a:endParaRPr/>
          </a:p>
          <a:p>
            <a:pPr>
              <a:buClr>
                <a:srgbClr val="0070C0"/>
              </a:buClr>
              <a:defRPr/>
            </a:pPr>
            <a:r>
              <a:rPr lang="ru-RU" sz="2000">
                <a:latin typeface="Arial Narrow"/>
                <a:cs typeface="Calibri"/>
              </a:rPr>
              <a:t>≥1 месяца терапия диуретиком в дозе эквивалентной ≥40 мг фуросемида</a:t>
            </a:r>
            <a:endParaRPr/>
          </a:p>
          <a:p>
            <a:pPr>
              <a:buClr>
                <a:srgbClr val="0070C0"/>
              </a:buClr>
              <a:defRPr/>
            </a:pPr>
            <a:r>
              <a:rPr lang="en-US" sz="2000">
                <a:latin typeface="Arial Narrow"/>
                <a:cs typeface="Calibri"/>
              </a:rPr>
              <a:t>NT-proBNP &gt;1000 </a:t>
            </a:r>
            <a:r>
              <a:rPr lang="ru-RU" sz="2000">
                <a:latin typeface="Arial Narrow"/>
                <a:cs typeface="Calibri"/>
              </a:rPr>
              <a:t>пг/мл или </a:t>
            </a:r>
            <a:r>
              <a:rPr lang="en-US" sz="2000">
                <a:latin typeface="Arial Narrow"/>
                <a:cs typeface="Calibri"/>
              </a:rPr>
              <a:t>BNP &gt;250 </a:t>
            </a:r>
            <a:r>
              <a:rPr lang="ru-RU" sz="2000">
                <a:latin typeface="Arial Narrow"/>
                <a:cs typeface="Calibri"/>
              </a:rPr>
              <a:t>пг/мл</a:t>
            </a:r>
            <a:endParaRPr/>
          </a:p>
          <a:p>
            <a:pPr>
              <a:buClr>
                <a:srgbClr val="0070C0"/>
              </a:buClr>
              <a:defRPr/>
            </a:pPr>
            <a:endParaRPr lang="ru-RU" sz="2000">
              <a:latin typeface="Arial Narrow"/>
              <a:cs typeface="Calibri"/>
            </a:endParaRPr>
          </a:p>
          <a:p>
            <a:pPr marL="0" indent="0">
              <a:spcBef>
                <a:spcPts val="800"/>
              </a:spcBef>
              <a:buClr>
                <a:srgbClr val="0070C0"/>
              </a:buClr>
              <a:buNone/>
              <a:defRPr/>
            </a:pPr>
            <a:r>
              <a:rPr lang="ru-RU" sz="2400" b="1">
                <a:solidFill>
                  <a:srgbClr val="6482C3"/>
                </a:solidFill>
                <a:latin typeface="Arial Narrow"/>
              </a:rPr>
              <a:t>Критерии исключения</a:t>
            </a:r>
            <a:endParaRPr/>
          </a:p>
          <a:p>
            <a:pPr>
              <a:buClr>
                <a:srgbClr val="0070C0"/>
              </a:buClr>
              <a:defRPr/>
            </a:pPr>
            <a:r>
              <a:rPr lang="ru-RU" sz="2000">
                <a:latin typeface="Arial Narrow"/>
                <a:cs typeface="Calibri"/>
              </a:rPr>
              <a:t>Кардиогенный шок или САД </a:t>
            </a:r>
            <a:r>
              <a:rPr lang="en-US" sz="2000">
                <a:latin typeface="Arial Narrow"/>
                <a:cs typeface="Calibri"/>
              </a:rPr>
              <a:t>&lt;90 </a:t>
            </a:r>
            <a:r>
              <a:rPr lang="ru-RU" sz="2000">
                <a:latin typeface="Arial Narrow"/>
                <a:cs typeface="Calibri"/>
              </a:rPr>
              <a:t>мм рт.ст.</a:t>
            </a:r>
            <a:endParaRPr/>
          </a:p>
          <a:p>
            <a:pPr>
              <a:buClr>
                <a:srgbClr val="0070C0"/>
              </a:buClr>
              <a:defRPr/>
            </a:pPr>
            <a:r>
              <a:rPr lang="ru-RU" sz="2000">
                <a:latin typeface="Arial Narrow"/>
                <a:cs typeface="Calibri"/>
              </a:rPr>
              <a:t>Заместительная почечная терапия или ультрафильтрация</a:t>
            </a:r>
            <a:endParaRPr/>
          </a:p>
          <a:p>
            <a:pPr>
              <a:buClr>
                <a:srgbClr val="0070C0"/>
              </a:buClr>
              <a:defRPr/>
            </a:pPr>
            <a:r>
              <a:rPr lang="ru-RU" sz="2000">
                <a:latin typeface="Arial Narrow"/>
                <a:cs typeface="Calibri"/>
              </a:rPr>
              <a:t>Использование или предполагаемое использование в/в инотропной терапии</a:t>
            </a:r>
            <a:endParaRPr/>
          </a:p>
          <a:p>
            <a:pPr marL="0" indent="0">
              <a:buClr>
                <a:srgbClr val="0070C0"/>
              </a:buClr>
              <a:buNone/>
              <a:defRPr/>
            </a:pPr>
            <a:endParaRPr lang="ru-RU" sz="2000">
              <a:latin typeface="Arial Narrow"/>
              <a:cs typeface="Calibri"/>
            </a:endParaRPr>
          </a:p>
          <a:p>
            <a:pPr marL="0" indent="0">
              <a:buClr>
                <a:srgbClr val="0070C0"/>
              </a:buClr>
              <a:buNone/>
              <a:defRPr/>
            </a:pPr>
            <a:r>
              <a:rPr lang="ru-RU" sz="2000">
                <a:latin typeface="Arial Narrow"/>
                <a:cs typeface="Calibri"/>
              </a:rPr>
              <a:t>Все результаты были скорректированы по исходным характеристикам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419100" y="149972"/>
            <a:ext cx="876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N=401</a:t>
            </a:r>
            <a:endParaRPr lang="ru-RU" sz="1600" b="0" i="0" u="none" strike="noStrike" cap="none" spc="0">
              <a:ln>
                <a:noFill/>
              </a:ln>
              <a:solidFill>
                <a:prstClr val="white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72685" y="6565080"/>
            <a:ext cx="111442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Dauw J. The efficacy of a standardized diuretic protocol in acute heart failure (ENACT HF) study. Presented at: ESC-HF.</a:t>
            </a:r>
            <a:endParaRPr lang="ru-RU" sz="9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38336" y="399752"/>
            <a:ext cx="10515600" cy="55501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>
                <a:latin typeface="Arial Narrow"/>
                <a:ea typeface="+mn-ea"/>
                <a:cs typeface="+mn-cs"/>
              </a:rPr>
              <a:t>Исследование </a:t>
            </a:r>
            <a:r>
              <a:rPr lang="en-US" sz="2800" b="1">
                <a:latin typeface="Arial Narrow"/>
                <a:ea typeface="+mn-ea"/>
                <a:cs typeface="+mn-cs"/>
              </a:rPr>
              <a:t>ENACT-HF:</a:t>
            </a:r>
            <a:r>
              <a:rPr lang="ru-RU" sz="2800" b="1">
                <a:latin typeface="Arial Narrow"/>
                <a:ea typeface="+mn-ea"/>
                <a:cs typeface="+mn-cs"/>
              </a:rPr>
              <a:t> первичная конечная точка</a:t>
            </a:r>
            <a:endParaRPr/>
          </a:p>
        </p:txBody>
      </p:sp>
      <p:grpSp>
        <p:nvGrpSpPr>
          <p:cNvPr id="23" name="Группа 22"/>
          <p:cNvGrpSpPr/>
          <p:nvPr/>
        </p:nvGrpSpPr>
        <p:grpSpPr bwMode="auto">
          <a:xfrm>
            <a:off x="5803037" y="1323190"/>
            <a:ext cx="6207205" cy="5426449"/>
            <a:chOff x="5803037" y="1323190"/>
            <a:chExt cx="6207205" cy="542644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5972679" y="1323190"/>
              <a:ext cx="5825082" cy="520539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 bwMode="auto">
            <a:xfrm>
              <a:off x="7075977" y="1700795"/>
              <a:ext cx="82041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Пол</a:t>
              </a:r>
              <a:endParaRPr/>
            </a:p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Женский </a:t>
              </a:r>
              <a:endParaRPr/>
            </a:p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Мужской</a:t>
              </a:r>
              <a:endParaRPr/>
            </a:p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5982626" y="2568143"/>
              <a:ext cx="202882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Выраженность застоя (баллы)</a:t>
              </a:r>
              <a:endParaRPr/>
            </a:p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&lt;5 </a:t>
              </a:r>
              <a:r>
                <a:rPr lang="ru-RU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баллов</a:t>
              </a:r>
              <a:endParaRPr lang="en-US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endParaRPr>
            </a:p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&gt;5 </a:t>
              </a:r>
              <a:r>
                <a:rPr lang="ru-RU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баллов</a:t>
              </a:r>
              <a:endParaRPr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6473059" y="3463822"/>
              <a:ext cx="153761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рСКФ</a:t>
              </a:r>
              <a:endParaRPr lang="en-US" sz="1200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endParaRPr>
            </a:p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&lt;49</a:t>
              </a:r>
              <a:r>
                <a:rPr lang="ru-RU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мл/мин/1.73м</a:t>
              </a:r>
              <a:r>
                <a:rPr lang="ru-RU" sz="1200" b="0" i="0" u="none" strike="noStrike" cap="none" spc="0" baseline="3000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2</a:t>
              </a:r>
              <a:endParaRPr lang="en-US" sz="1200" b="0" i="0" u="none" strike="noStrike" cap="none" spc="0" baseline="3000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endParaRPr>
            </a:p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&gt;49</a:t>
              </a:r>
              <a:r>
                <a:rPr lang="ru-RU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мл/мин/1.73м</a:t>
              </a:r>
              <a:r>
                <a:rPr lang="ru-RU" sz="1200" b="0" i="0" u="none" strike="noStrike" cap="none" spc="0" baseline="3000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2</a:t>
              </a:r>
              <a:endParaRPr/>
            </a:p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803037" y="4275097"/>
              <a:ext cx="232681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Доза петлевого диуретика амбулаторно</a:t>
              </a:r>
              <a:endParaRPr/>
            </a:p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Calibri"/>
                </a:rPr>
                <a:t>&lt;</a:t>
              </a:r>
              <a:r>
                <a:rPr lang="en-US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60 </a:t>
              </a:r>
              <a:r>
                <a:rPr lang="ru-RU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мг эквивалентно фуросемиду</a:t>
              </a:r>
              <a:endParaRPr lang="en-US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endParaRPr>
            </a:p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&gt; 60 </a:t>
              </a:r>
              <a:r>
                <a:rPr lang="ru-RU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мг эквивалентно фуросемиду</a:t>
              </a:r>
              <a:endParaRPr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5877109" y="5242795"/>
              <a:ext cx="167128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Исходная ФВ ЛЖ</a:t>
              </a:r>
              <a:endParaRPr/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>
              <a:off x="6310974" y="1323190"/>
              <a:ext cx="1530009" cy="334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Подгруппы</a:t>
              </a:r>
              <a:endParaRPr/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8179278" y="1324356"/>
              <a:ext cx="1530009" cy="334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ОР (95% ДИ)</a:t>
              </a:r>
              <a:endParaRPr/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10377890" y="1323190"/>
              <a:ext cx="1632352" cy="334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Значение р для взаимодействия</a:t>
              </a:r>
              <a:endParaRPr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975117" y="6287974"/>
              <a:ext cx="167128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Стандартная практика лучше</a:t>
              </a:r>
              <a:endParaRPr/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8899279" y="6287974"/>
              <a:ext cx="167128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По протоколу</a:t>
              </a:r>
              <a:endParaRPr/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лучше</a:t>
              </a:r>
              <a:endParaRPr/>
            </a:p>
          </p:txBody>
        </p:sp>
      </p:grpSp>
      <p:grpSp>
        <p:nvGrpSpPr>
          <p:cNvPr id="25" name="Группа 24"/>
          <p:cNvGrpSpPr/>
          <p:nvPr/>
        </p:nvGrpSpPr>
        <p:grpSpPr bwMode="auto">
          <a:xfrm>
            <a:off x="505611" y="1323190"/>
            <a:ext cx="5862916" cy="5091578"/>
            <a:chOff x="505611" y="1323190"/>
            <a:chExt cx="5862916" cy="5091578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505611" y="1323190"/>
              <a:ext cx="58629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000" b="1" i="0" u="none" strike="noStrike" cap="none" spc="0">
                  <a:ln>
                    <a:noFill/>
                  </a:ln>
                  <a:solidFill>
                    <a:srgbClr val="6482C3"/>
                  </a:solidFill>
                  <a:latin typeface="Arial Narrow"/>
                  <a:ea typeface="+mn-ea"/>
                  <a:cs typeface="+mn-cs"/>
                </a:rPr>
                <a:t>Первичная конечная точка: </a:t>
              </a:r>
              <a:endParaRPr/>
            </a:p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000" b="1" i="0" u="none" strike="noStrike" cap="none" spc="0">
                  <a:ln>
                    <a:noFill/>
                  </a:ln>
                  <a:solidFill>
                    <a:srgbClr val="6482C3"/>
                  </a:solidFill>
                  <a:latin typeface="Arial Narrow"/>
                  <a:ea typeface="+mn-ea"/>
                  <a:cs typeface="+mn-cs"/>
                </a:rPr>
                <a:t>натрийурез через 1 день</a:t>
              </a:r>
              <a:endParaRPr/>
            </a:p>
          </p:txBody>
        </p:sp>
        <p:grpSp>
          <p:nvGrpSpPr>
            <p:cNvPr id="22" name="Группа 21"/>
            <p:cNvGrpSpPr/>
            <p:nvPr/>
          </p:nvGrpSpPr>
          <p:grpSpPr bwMode="auto">
            <a:xfrm>
              <a:off x="827443" y="2154187"/>
              <a:ext cx="5145236" cy="4260581"/>
              <a:chOff x="827443" y="2154187"/>
              <a:chExt cx="5145236" cy="4260581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978945" y="2154187"/>
                <a:ext cx="4993733" cy="4260581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 bwMode="auto">
              <a:xfrm>
                <a:off x="1981384" y="6094277"/>
                <a:ext cx="167128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200" b="1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+mn-cs"/>
                  </a:rPr>
                  <a:t>Стандартная практика</a:t>
                </a:r>
                <a:endParaRPr/>
              </a:p>
            </p:txBody>
          </p:sp>
          <p:sp>
            <p:nvSpPr>
              <p:cNvPr id="14" name="TextBox 13"/>
              <p:cNvSpPr txBox="1"/>
              <p:nvPr/>
            </p:nvSpPr>
            <p:spPr bwMode="auto">
              <a:xfrm>
                <a:off x="3905546" y="6094277"/>
                <a:ext cx="167128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200" b="1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+mn-cs"/>
                  </a:rPr>
                  <a:t>По протоколу</a:t>
                </a:r>
                <a:endParaRPr/>
              </a:p>
            </p:txBody>
          </p:sp>
          <p:sp>
            <p:nvSpPr>
              <p:cNvPr id="16" name="Прямоугольник 15"/>
              <p:cNvSpPr/>
              <p:nvPr/>
            </p:nvSpPr>
            <p:spPr bwMode="auto">
              <a:xfrm rot="16199999">
                <a:off x="-532269" y="3693661"/>
                <a:ext cx="3183874" cy="464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200" b="1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+mn-cs"/>
                  </a:rPr>
                  <a:t>Среднее геометрическое (ммоль)</a:t>
                </a:r>
                <a:endParaRPr/>
              </a:p>
            </p:txBody>
          </p:sp>
          <p:sp>
            <p:nvSpPr>
              <p:cNvPr id="6" name="TextBox 5"/>
              <p:cNvSpPr txBox="1"/>
              <p:nvPr/>
            </p:nvSpPr>
            <p:spPr bwMode="auto">
              <a:xfrm>
                <a:off x="3905545" y="2461776"/>
                <a:ext cx="167128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1600" b="1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+mn-cs"/>
                  </a:rPr>
                  <a:t>282 </a:t>
                </a:r>
                <a:r>
                  <a:rPr lang="ru-RU" sz="1600" b="1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+mn-cs"/>
                  </a:rPr>
                  <a:t>ммоль</a:t>
                </a:r>
                <a:endParaRPr/>
              </a:p>
            </p:txBody>
          </p:sp>
          <p:sp>
            <p:nvSpPr>
              <p:cNvPr id="19" name="TextBox 18"/>
              <p:cNvSpPr txBox="1"/>
              <p:nvPr/>
            </p:nvSpPr>
            <p:spPr bwMode="auto">
              <a:xfrm>
                <a:off x="1893651" y="2461776"/>
                <a:ext cx="2011894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600" b="1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+mn-cs"/>
                  </a:rPr>
                  <a:t>ОР 1.64 </a:t>
                </a:r>
                <a:endParaRPr/>
              </a:p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600" b="1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+mn-cs"/>
                  </a:rPr>
                  <a:t>(95% ДИ 1.37-1.95) </a:t>
                </a:r>
                <a:r>
                  <a:rPr lang="en-US" sz="1600" b="1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+mn-cs"/>
                  </a:rPr>
                  <a:t>p&lt;</a:t>
                </a:r>
                <a:r>
                  <a:rPr lang="ru-RU" sz="1600" b="1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+mn-cs"/>
                  </a:rPr>
                  <a:t>0.001</a:t>
                </a:r>
                <a:endParaRPr/>
              </a:p>
            </p:txBody>
          </p:sp>
        </p:grpSp>
        <p:sp>
          <p:nvSpPr>
            <p:cNvPr id="24" name="TextBox 23"/>
            <p:cNvSpPr txBox="1"/>
            <p:nvPr/>
          </p:nvSpPr>
          <p:spPr bwMode="auto">
            <a:xfrm>
              <a:off x="2063955" y="3587332"/>
              <a:ext cx="167128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174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 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ммоль</a:t>
              </a:r>
              <a:endParaRPr/>
            </a:p>
          </p:txBody>
        </p:sp>
      </p:grpSp>
      <p:sp>
        <p:nvSpPr>
          <p:cNvPr id="26" name="TextBox 25"/>
          <p:cNvSpPr txBox="1"/>
          <p:nvPr/>
        </p:nvSpPr>
        <p:spPr bwMode="auto">
          <a:xfrm>
            <a:off x="272685" y="6565080"/>
            <a:ext cx="111442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Dauw J. The efficacy of a standardized diuretic protocol in acute heart failure (ENACT HF) study. Presented at: ESC-HF.</a:t>
            </a:r>
            <a:endParaRPr lang="ru-RU" sz="9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92320" y="80424"/>
            <a:ext cx="12105409" cy="7419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>
                <a:latin typeface="Arial Narrow"/>
                <a:ea typeface="+mn-ea"/>
                <a:cs typeface="+mn-cs"/>
              </a:rPr>
              <a:t>Исследование </a:t>
            </a:r>
            <a:r>
              <a:rPr lang="en-US" sz="2800" b="1">
                <a:latin typeface="Arial Narrow"/>
                <a:ea typeface="+mn-ea"/>
                <a:cs typeface="+mn-cs"/>
              </a:rPr>
              <a:t>ENACT-HF:</a:t>
            </a:r>
            <a:r>
              <a:rPr lang="ru-RU" sz="2800" b="1">
                <a:latin typeface="Arial Narrow"/>
                <a:ea typeface="+mn-ea"/>
                <a:cs typeface="+mn-cs"/>
              </a:rPr>
              <a:t> вторичные конечные точки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633742" y="1337253"/>
            <a:ext cx="3471666" cy="469351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ru-RU" sz="2200" b="1">
                <a:solidFill>
                  <a:srgbClr val="6482C3"/>
                </a:solidFill>
                <a:latin typeface="Arial Narrow"/>
              </a:rPr>
              <a:t>Выводы: 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2200">
                <a:latin typeface="Arial Narrow"/>
                <a:cs typeface="Calibri"/>
              </a:rPr>
              <a:t>Протокол диуретической терапии, основанной на натрийурезе, по сравнению с рутинной практикой, ассоциируется с </a:t>
            </a:r>
            <a:endParaRPr/>
          </a:p>
          <a:p>
            <a:pPr>
              <a:lnSpc>
                <a:spcPct val="100000"/>
              </a:lnSpc>
              <a:buFont typeface="Wingdings"/>
              <a:buChar char="ü"/>
              <a:defRPr/>
            </a:pPr>
            <a:r>
              <a:rPr lang="ru-RU" sz="2200">
                <a:latin typeface="Arial Narrow"/>
                <a:cs typeface="Calibri"/>
              </a:rPr>
              <a:t>более высоким натрийурезом на 64% через 1 день</a:t>
            </a:r>
            <a:endParaRPr/>
          </a:p>
          <a:p>
            <a:pPr>
              <a:lnSpc>
                <a:spcPct val="100000"/>
              </a:lnSpc>
              <a:buFont typeface="Wingdings"/>
              <a:buChar char="ü"/>
              <a:defRPr/>
            </a:pPr>
            <a:r>
              <a:rPr lang="ru-RU" sz="2200">
                <a:latin typeface="Arial Narrow"/>
                <a:cs typeface="Calibri"/>
              </a:rPr>
              <a:t>более высоким натрийурезом и диурезом через 2 дня</a:t>
            </a:r>
            <a:endParaRPr/>
          </a:p>
          <a:p>
            <a:pPr>
              <a:lnSpc>
                <a:spcPct val="100000"/>
              </a:lnSpc>
              <a:buFont typeface="Wingdings"/>
              <a:buChar char="ü"/>
              <a:defRPr/>
            </a:pPr>
            <a:r>
              <a:rPr lang="ru-RU" sz="2200">
                <a:latin typeface="Arial Narrow"/>
                <a:cs typeface="Calibri"/>
              </a:rPr>
              <a:t>меньшей длительностью госпитализации на 1 день</a:t>
            </a:r>
            <a:endParaRPr/>
          </a:p>
        </p:txBody>
      </p:sp>
      <p:grpSp>
        <p:nvGrpSpPr>
          <p:cNvPr id="29" name="Группа 28"/>
          <p:cNvGrpSpPr/>
          <p:nvPr/>
        </p:nvGrpSpPr>
        <p:grpSpPr bwMode="auto">
          <a:xfrm>
            <a:off x="173721" y="700910"/>
            <a:ext cx="8577477" cy="5966196"/>
            <a:chOff x="173721" y="700910"/>
            <a:chExt cx="8577477" cy="59661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665016" y="1219040"/>
              <a:ext cx="7594889" cy="2574435"/>
            </a:xfrm>
            <a:prstGeom prst="rect">
              <a:avLst/>
            </a:prstGeom>
          </p:spPr>
        </p:pic>
        <p:grpSp>
          <p:nvGrpSpPr>
            <p:cNvPr id="19" name="Группа 18"/>
            <p:cNvGrpSpPr/>
            <p:nvPr/>
          </p:nvGrpSpPr>
          <p:grpSpPr bwMode="auto">
            <a:xfrm>
              <a:off x="173721" y="700910"/>
              <a:ext cx="8577477" cy="5966196"/>
              <a:chOff x="161925" y="661011"/>
              <a:chExt cx="8577477" cy="5966196"/>
            </a:xfrm>
          </p:grpSpPr>
          <p:sp>
            <p:nvSpPr>
              <p:cNvPr id="5" name="TextBox 4"/>
              <p:cNvSpPr txBox="1"/>
              <p:nvPr/>
            </p:nvSpPr>
            <p:spPr bwMode="auto">
              <a:xfrm>
                <a:off x="1149871" y="819602"/>
                <a:ext cx="33125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2000" b="1" i="0" u="none" strike="noStrike" cap="none" spc="0">
                    <a:ln>
                      <a:noFill/>
                    </a:ln>
                    <a:solidFill>
                      <a:srgbClr val="6482C3"/>
                    </a:solidFill>
                    <a:latin typeface="Arial Narrow"/>
                    <a:ea typeface="+mn-ea"/>
                    <a:cs typeface="+mn-cs"/>
                  </a:rPr>
                  <a:t>Натрийурез через 2 дня</a:t>
                </a:r>
                <a:endParaRPr/>
              </a:p>
            </p:txBody>
          </p:sp>
          <p:sp>
            <p:nvSpPr>
              <p:cNvPr id="6" name="TextBox 5"/>
              <p:cNvSpPr txBox="1"/>
              <p:nvPr/>
            </p:nvSpPr>
            <p:spPr bwMode="auto">
              <a:xfrm>
                <a:off x="5674084" y="835888"/>
                <a:ext cx="30653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2000" b="1" i="0" u="none" strike="noStrike" cap="none" spc="0">
                    <a:ln>
                      <a:noFill/>
                    </a:ln>
                    <a:solidFill>
                      <a:srgbClr val="6482C3"/>
                    </a:solidFill>
                    <a:latin typeface="Arial Narrow"/>
                    <a:ea typeface="+mn-ea"/>
                    <a:cs typeface="+mn-cs"/>
                  </a:rPr>
                  <a:t>Диурез через 2 дня</a:t>
                </a:r>
                <a:endParaRPr/>
              </a:p>
            </p:txBody>
          </p: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384464" y="3874783"/>
                <a:ext cx="7547696" cy="2747488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 bwMode="auto">
              <a:xfrm>
                <a:off x="1503322" y="3775173"/>
                <a:ext cx="46642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2000" b="1" i="0" u="none" strike="noStrike" cap="none" spc="0">
                    <a:ln>
                      <a:noFill/>
                    </a:ln>
                    <a:solidFill>
                      <a:srgbClr val="0070C0"/>
                    </a:solidFill>
                    <a:latin typeface="Arial Narrow"/>
                    <a:ea typeface="+mn-ea"/>
                    <a:cs typeface="Calibri"/>
                  </a:rPr>
                  <a:t>Длительность госпитализации</a:t>
                </a:r>
                <a:endParaRPr/>
              </a:p>
            </p:txBody>
          </p:sp>
          <p:sp>
            <p:nvSpPr>
              <p:cNvPr id="10" name="TextBox 9"/>
              <p:cNvSpPr txBox="1"/>
              <p:nvPr/>
            </p:nvSpPr>
            <p:spPr bwMode="auto">
              <a:xfrm>
                <a:off x="228600" y="4379777"/>
                <a:ext cx="1096281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200" b="1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Calibri"/>
                  </a:rPr>
                  <a:t>Стандартная практика</a:t>
                </a:r>
                <a:endParaRPr/>
              </a:p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2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Calibri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 bwMode="auto">
              <a:xfrm>
                <a:off x="161925" y="5427740"/>
                <a:ext cx="119224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200" b="1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Calibri"/>
                  </a:rPr>
                  <a:t>По протоколу</a:t>
                </a:r>
                <a:endParaRPr/>
              </a:p>
            </p:txBody>
          </p:sp>
          <p:sp>
            <p:nvSpPr>
              <p:cNvPr id="12" name="TextBox 11"/>
              <p:cNvSpPr txBox="1"/>
              <p:nvPr/>
            </p:nvSpPr>
            <p:spPr bwMode="auto">
              <a:xfrm>
                <a:off x="2647949" y="2456267"/>
                <a:ext cx="1504950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050" b="0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Calibri"/>
                  </a:rPr>
                  <a:t>Стандартная практика</a:t>
                </a:r>
                <a:endParaRPr/>
              </a:p>
            </p:txBody>
          </p:sp>
          <p:sp>
            <p:nvSpPr>
              <p:cNvPr id="13" name="TextBox 12"/>
              <p:cNvSpPr txBox="1"/>
              <p:nvPr/>
            </p:nvSpPr>
            <p:spPr bwMode="auto">
              <a:xfrm>
                <a:off x="6454268" y="2399979"/>
                <a:ext cx="1504950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050" b="0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Calibri"/>
                  </a:rPr>
                  <a:t>Стандартная практика</a:t>
                </a:r>
                <a:endParaRPr/>
              </a:p>
            </p:txBody>
          </p:sp>
          <p:sp>
            <p:nvSpPr>
              <p:cNvPr id="14" name="TextBox 13"/>
              <p:cNvSpPr txBox="1"/>
              <p:nvPr/>
            </p:nvSpPr>
            <p:spPr bwMode="auto">
              <a:xfrm>
                <a:off x="6167543" y="1564072"/>
                <a:ext cx="1039200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050" b="0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Calibri"/>
                  </a:rPr>
                  <a:t>Протокол</a:t>
                </a:r>
                <a:endParaRPr/>
              </a:p>
            </p:txBody>
          </p:sp>
          <p:sp>
            <p:nvSpPr>
              <p:cNvPr id="15" name="TextBox 14"/>
              <p:cNvSpPr txBox="1"/>
              <p:nvPr/>
            </p:nvSpPr>
            <p:spPr bwMode="auto">
              <a:xfrm>
                <a:off x="2224193" y="1625248"/>
                <a:ext cx="1039200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050" b="0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Calibri"/>
                  </a:rPr>
                  <a:t>Протокол</a:t>
                </a:r>
                <a:endParaRPr/>
              </a:p>
            </p:txBody>
          </p:sp>
          <p:sp>
            <p:nvSpPr>
              <p:cNvPr id="17" name="Прямоугольник 16"/>
              <p:cNvSpPr/>
              <p:nvPr/>
            </p:nvSpPr>
            <p:spPr bwMode="auto">
              <a:xfrm rot="16199999">
                <a:off x="-780206" y="1874008"/>
                <a:ext cx="2910847" cy="4848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200" b="1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Calibri"/>
                  </a:rPr>
                  <a:t>Среднее геометрическое (ммоль)</a:t>
                </a:r>
                <a:endParaRPr/>
              </a:p>
            </p:txBody>
          </p:sp>
          <p:sp>
            <p:nvSpPr>
              <p:cNvPr id="18" name="Прямоугольник 17"/>
              <p:cNvSpPr/>
              <p:nvPr/>
            </p:nvSpPr>
            <p:spPr bwMode="auto">
              <a:xfrm>
                <a:off x="1535883" y="6351127"/>
                <a:ext cx="3729083" cy="276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200" b="1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Arial Narrow"/>
                    <a:ea typeface="+mn-ea"/>
                    <a:cs typeface="Calibri"/>
                  </a:rPr>
                  <a:t>Среднее геометрическое (дни)</a:t>
                </a:r>
                <a:endParaRPr/>
              </a:p>
            </p:txBody>
          </p:sp>
        </p:grpSp>
        <p:sp>
          <p:nvSpPr>
            <p:cNvPr id="9" name="Прямоугольник 8"/>
            <p:cNvSpPr/>
            <p:nvPr/>
          </p:nvSpPr>
          <p:spPr bwMode="auto">
            <a:xfrm>
              <a:off x="5427650" y="4481314"/>
              <a:ext cx="668350" cy="344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дней</a:t>
              </a:r>
              <a:endParaRPr/>
            </a:p>
          </p:txBody>
        </p:sp>
        <p:sp>
          <p:nvSpPr>
            <p:cNvPr id="20" name="Прямоугольник 19"/>
            <p:cNvSpPr/>
            <p:nvPr/>
          </p:nvSpPr>
          <p:spPr bwMode="auto">
            <a:xfrm>
              <a:off x="4759300" y="5386152"/>
              <a:ext cx="668350" cy="344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дней</a:t>
              </a:r>
              <a:endParaRPr/>
            </a:p>
          </p:txBody>
        </p:sp>
        <p:sp>
          <p:nvSpPr>
            <p:cNvPr id="21" name="Прямоугольник 20"/>
            <p:cNvSpPr/>
            <p:nvPr/>
          </p:nvSpPr>
          <p:spPr bwMode="auto">
            <a:xfrm>
              <a:off x="2054067" y="2911641"/>
              <a:ext cx="827865" cy="197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День 1</a:t>
              </a:r>
              <a:endParaRPr/>
            </a:p>
          </p:txBody>
        </p:sp>
        <p:sp>
          <p:nvSpPr>
            <p:cNvPr id="22" name="Прямоугольник 21"/>
            <p:cNvSpPr/>
            <p:nvPr/>
          </p:nvSpPr>
          <p:spPr bwMode="auto">
            <a:xfrm>
              <a:off x="3421499" y="2907615"/>
              <a:ext cx="827865" cy="197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День 2</a:t>
              </a:r>
              <a:endParaRPr/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6067802" y="2907615"/>
              <a:ext cx="827865" cy="197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День 1</a:t>
              </a:r>
              <a:endParaRPr/>
            </a:p>
          </p:txBody>
        </p:sp>
        <p:sp>
          <p:nvSpPr>
            <p:cNvPr id="24" name="Прямоугольник 23"/>
            <p:cNvSpPr/>
            <p:nvPr/>
          </p:nvSpPr>
          <p:spPr bwMode="auto">
            <a:xfrm>
              <a:off x="7287891" y="2891502"/>
              <a:ext cx="827865" cy="197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День 2</a:t>
              </a:r>
              <a:endParaRPr/>
            </a:p>
          </p:txBody>
        </p:sp>
        <p:sp>
          <p:nvSpPr>
            <p:cNvPr id="25" name="Прямоугольник 24"/>
            <p:cNvSpPr/>
            <p:nvPr/>
          </p:nvSpPr>
          <p:spPr bwMode="auto">
            <a:xfrm rot="16199999">
              <a:off x="3179291" y="1986157"/>
              <a:ext cx="2910847" cy="484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Calibri"/>
                </a:rPr>
                <a:t>Среднее геометрическое (литр)</a:t>
              </a:r>
              <a:endParaRPr/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6117436" y="4721054"/>
              <a:ext cx="2011894" cy="8309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ОР 0.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87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 </a:t>
              </a:r>
              <a:endParaRPr/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(95% ДИ 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0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.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7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7-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0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.9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9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) 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p&lt;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0.0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36</a:t>
              </a:r>
              <a:endParaRPr lang="ru-RU" sz="1600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5259763" y="3124509"/>
              <a:ext cx="2878351" cy="5900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ОР 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1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.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33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 (95% ДИ 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1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.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21-1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.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47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) 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p&lt;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0.0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01</a:t>
              </a:r>
              <a:endParaRPr lang="ru-RU" sz="1600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1354077" y="3136612"/>
              <a:ext cx="2878351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ОР 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1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.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52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 (95% ДИ 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1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.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31-1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.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76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) 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p&lt;</a:t>
              </a:r>
              <a:r>
                <a:rPr lang="ru-RU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0.0</a:t>
              </a:r>
              <a:r>
                <a:rPr lang="en-US" sz="16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01</a:t>
              </a:r>
              <a:endParaRPr lang="ru-RU" sz="1600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 bwMode="auto">
          <a:xfrm>
            <a:off x="272685" y="6565080"/>
            <a:ext cx="111442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Dauw J. The efficacy of a standardized diuretic protocol in acute heart failure (ENACT HF) study. Presented at: ESC-HF.</a:t>
            </a:r>
            <a:endParaRPr lang="ru-RU" sz="9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253091" y="6252643"/>
            <a:ext cx="103082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Am Heart J. 2023;257:111-119. doi: 10.1016/j.ahj.2022.12.002. </a:t>
            </a:r>
            <a:endParaRPr lang="ru-RU" sz="9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687567" y="2879747"/>
            <a:ext cx="108168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Открытое</a:t>
            </a:r>
            <a:r>
              <a:rPr lang="en-US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исследование, многоцентровое, рандомизированное контролируемое исследование для проверки сравнительной эффективности системы поддержки принятия клинических решений, встроенной в </a:t>
            </a:r>
            <a:r>
              <a:rPr lang="ru-RU" sz="1800" b="0" i="0" u="none" strike="noStrike" cap="none" spc="0">
                <a:ln>
                  <a:noFill/>
                </a:ln>
                <a:solidFill>
                  <a:srgbClr val="3C4043"/>
                </a:solidFill>
                <a:latin typeface="Arial"/>
                <a:ea typeface="+mn-ea"/>
                <a:cs typeface="+mn-cs"/>
              </a:rPr>
              <a:t>электронную медицинскую карту (</a:t>
            </a:r>
            <a:r>
              <a:rPr lang="en-US" sz="1800" b="0" i="0" u="none" strike="noStrike" cap="none" spc="0">
                <a:ln>
                  <a:noFill/>
                </a:ln>
                <a:solidFill>
                  <a:srgbClr val="3C4043"/>
                </a:solidFill>
                <a:latin typeface="Arial"/>
                <a:ea typeface="+mn-ea"/>
                <a:cs typeface="+mn-cs"/>
              </a:rPr>
              <a:t>EHR</a:t>
            </a:r>
            <a:r>
              <a:rPr lang="ru-RU" sz="1800" b="0" i="0" u="none" strike="noStrike" cap="none" spc="0">
                <a:ln>
                  <a:noFill/>
                </a:ln>
                <a:solidFill>
                  <a:srgbClr val="3C4043"/>
                </a:solidFill>
                <a:latin typeface="Arial"/>
                <a:ea typeface="+mn-ea"/>
                <a:cs typeface="+mn-cs"/>
              </a:rPr>
              <a:t>)</a:t>
            </a: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для информирования медицинских работников о возможном пропуске стандартной терапии во время госпитализации по поводу ОСН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2604407" y="2126215"/>
            <a:ext cx="6097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solidFill>
                  <a:srgbClr val="6482C3"/>
                </a:solidFill>
                <a:latin typeface="Arial Narrow"/>
                <a:ea typeface="+mn-ea"/>
                <a:cs typeface="+mn-cs"/>
              </a:rPr>
              <a:t>Исследование </a:t>
            </a:r>
            <a:r>
              <a:rPr lang="en-US" sz="2800" b="1" i="0" u="none" strike="noStrike" cap="none" spc="0">
                <a:ln>
                  <a:noFill/>
                </a:ln>
                <a:solidFill>
                  <a:srgbClr val="6482C3"/>
                </a:solidFill>
                <a:latin typeface="Arial Narrow"/>
                <a:ea typeface="+mn-ea"/>
                <a:cs typeface="+mn-cs"/>
              </a:rPr>
              <a:t>PROMPT-AHF</a:t>
            </a:r>
            <a:endParaRPr lang="ru-RU" sz="2800" b="1" i="0" u="none" strike="noStrike" cap="none" spc="0">
              <a:ln>
                <a:noFill/>
              </a:ln>
              <a:solidFill>
                <a:srgbClr val="6482C3"/>
              </a:solidFill>
              <a:latin typeface="Arial Narrow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15475" y="194639"/>
            <a:ext cx="10531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Исследование </a:t>
            </a:r>
            <a:r>
              <a:rPr lang="en-US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PROMPT-AHF</a:t>
            </a:r>
            <a:r>
              <a:rPr lang="ru-RU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: дизайн </a:t>
            </a:r>
            <a:r>
              <a:rPr lang="en-US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(n=1012)</a:t>
            </a:r>
            <a:r>
              <a:rPr lang="ru-RU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 </a:t>
            </a:r>
            <a:endParaRPr lang="ru-RU" sz="1800" b="0" i="0" u="none" strike="noStrike" cap="none" spc="0">
              <a:ln>
                <a:noFill/>
              </a:ln>
              <a:latin typeface="Arial Narrow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 bwMode="auto">
          <a:xfrm>
            <a:off x="2561786" y="920930"/>
            <a:ext cx="7385580" cy="5493517"/>
            <a:chOff x="2561786" y="920930"/>
            <a:chExt cx="7385580" cy="549351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rcRect r="-855"/>
            <a:stretch/>
          </p:blipFill>
          <p:spPr bwMode="auto">
            <a:xfrm>
              <a:off x="2561786" y="1026414"/>
              <a:ext cx="7314085" cy="5388033"/>
            </a:xfrm>
            <a:prstGeom prst="rect">
              <a:avLst/>
            </a:prstGeom>
          </p:spPr>
        </p:pic>
        <p:sp>
          <p:nvSpPr>
            <p:cNvPr id="5" name="Прямоугольник: скругленные углы 4"/>
            <p:cNvSpPr/>
            <p:nvPr/>
          </p:nvSpPr>
          <p:spPr bwMode="auto">
            <a:xfrm>
              <a:off x="7751928" y="3234519"/>
              <a:ext cx="1303362" cy="655093"/>
            </a:xfrm>
            <a:prstGeom prst="roundRect">
              <a:avLst>
                <a:gd name="adj" fmla="val 16667"/>
              </a:avLst>
            </a:prstGeom>
            <a:solidFill>
              <a:srgbClr val="98C5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Обычный подход</a:t>
              </a:r>
              <a:endParaRPr/>
            </a:p>
          </p:txBody>
        </p:sp>
        <p:sp>
          <p:nvSpPr>
            <p:cNvPr id="6" name="Прямоугольник: скругленные углы 5"/>
            <p:cNvSpPr/>
            <p:nvPr/>
          </p:nvSpPr>
          <p:spPr bwMode="auto">
            <a:xfrm>
              <a:off x="5311350" y="3234519"/>
              <a:ext cx="1389896" cy="655093"/>
            </a:xfrm>
            <a:prstGeom prst="roundRect">
              <a:avLst>
                <a:gd name="adj" fmla="val 16667"/>
              </a:avLst>
            </a:prstGeom>
            <a:solidFill>
              <a:srgbClr val="B022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Активный подход</a:t>
              </a:r>
              <a:endParaRPr/>
            </a:p>
          </p:txBody>
        </p:sp>
        <p:sp>
          <p:nvSpPr>
            <p:cNvPr id="3" name="Прямоугольник: скругленные углы 2"/>
            <p:cNvSpPr/>
            <p:nvPr/>
          </p:nvSpPr>
          <p:spPr bwMode="auto">
            <a:xfrm>
              <a:off x="3435531" y="1345638"/>
              <a:ext cx="3200400" cy="523219"/>
            </a:xfrm>
            <a:prstGeom prst="roundRect">
              <a:avLst>
                <a:gd name="adj" fmla="val 16667"/>
              </a:avLst>
            </a:prstGeom>
            <a:solidFill>
              <a:srgbClr val="F3F1B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Госпитализированные пациенты с СНнФВ</a:t>
              </a:r>
              <a:endParaRPr/>
            </a:p>
          </p:txBody>
        </p:sp>
        <p:sp>
          <p:nvSpPr>
            <p:cNvPr id="7" name="Прямоугольник: скругленные углы 6"/>
            <p:cNvSpPr/>
            <p:nvPr/>
          </p:nvSpPr>
          <p:spPr bwMode="auto">
            <a:xfrm>
              <a:off x="4949190" y="2414399"/>
              <a:ext cx="2293620" cy="448333"/>
            </a:xfrm>
            <a:prstGeom prst="roundRect">
              <a:avLst>
                <a:gd name="adj" fmla="val 16667"/>
              </a:avLst>
            </a:prstGeom>
            <a:solidFill>
              <a:srgbClr val="F3F1B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Рандомизация</a:t>
              </a:r>
              <a:endParaRPr/>
            </a:p>
          </p:txBody>
        </p:sp>
        <p:sp>
          <p:nvSpPr>
            <p:cNvPr id="8" name="Прямоугольник: скругленные углы 7"/>
            <p:cNvSpPr/>
            <p:nvPr/>
          </p:nvSpPr>
          <p:spPr bwMode="auto">
            <a:xfrm>
              <a:off x="6701246" y="920930"/>
              <a:ext cx="3246120" cy="1467881"/>
            </a:xfrm>
            <a:prstGeom prst="roundRect">
              <a:avLst>
                <a:gd name="adj" fmla="val 16667"/>
              </a:avLst>
            </a:prstGeom>
            <a:solidFill>
              <a:srgbClr val="5F60A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Возраст </a:t>
              </a:r>
              <a:r>
                <a:rPr lang="en-US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&gt;18</a:t>
              </a:r>
              <a:r>
                <a:rPr lang="ru-RU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 лет</a:t>
              </a:r>
              <a:endParaRPr/>
            </a:p>
            <a:p>
              <a:pPr marL="285750" marR="0" lvl="0" indent="-28575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defRPr/>
              </a:pPr>
              <a:r>
                <a:rPr lang="en-US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NT-proBNP</a:t>
              </a:r>
              <a:r>
                <a:rPr lang="ru-RU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 </a:t>
              </a:r>
              <a:r>
                <a:rPr lang="en-US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&gt;</a:t>
              </a:r>
              <a:r>
                <a:rPr lang="ru-RU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500 пг/мл в пределах 24 часов до включения</a:t>
              </a:r>
              <a:endParaRPr/>
            </a:p>
            <a:p>
              <a:pPr marL="285750" marR="0" lvl="0" indent="-28575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Внутривенные диуретики 24 часа</a:t>
              </a:r>
              <a:endParaRPr/>
            </a:p>
            <a:p>
              <a:pPr marL="285750" marR="0" lvl="0" indent="-28575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ФВЛЖ</a:t>
              </a:r>
              <a:r>
                <a:rPr lang="en-US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&lt;40%</a:t>
              </a:r>
              <a:endParaRPr lang="ru-RU" sz="1400" b="1" i="0" u="none" strike="noStrike" cap="none" spc="0">
                <a:ln>
                  <a:noFill/>
                </a:ln>
                <a:solidFill>
                  <a:prstClr val="white"/>
                </a:solidFill>
                <a:latin typeface="Arial Narrow"/>
                <a:ea typeface="+mn-ea"/>
                <a:cs typeface="+mn-cs"/>
              </a:endParaRPr>
            </a:p>
            <a:p>
              <a:pPr marL="285750" marR="0" lvl="0" indent="-28575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 Не все препараты из 4 классов стандартной терапии </a:t>
              </a:r>
              <a:endParaRPr lang="en-US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2" name="Прямоугольник: скругленные углы 11"/>
            <p:cNvSpPr/>
            <p:nvPr/>
          </p:nvSpPr>
          <p:spPr bwMode="auto">
            <a:xfrm>
              <a:off x="2685606" y="3058268"/>
              <a:ext cx="2247711" cy="906310"/>
            </a:xfrm>
            <a:prstGeom prst="roundRect">
              <a:avLst>
                <a:gd name="adj" fmla="val 16667"/>
              </a:avLst>
            </a:prstGeom>
            <a:solidFill>
              <a:srgbClr val="5F60A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ФВЛЖ, ЧСС, АД, К+, СКФ</a:t>
              </a:r>
              <a:endParaRPr/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Текущая стандартная терапия СН</a:t>
              </a:r>
              <a:endParaRPr/>
            </a:p>
          </p:txBody>
        </p:sp>
        <p:sp>
          <p:nvSpPr>
            <p:cNvPr id="14" name="Прямоугольник: скругленные углы 13"/>
            <p:cNvSpPr/>
            <p:nvPr/>
          </p:nvSpPr>
          <p:spPr bwMode="auto">
            <a:xfrm>
              <a:off x="3541333" y="4300877"/>
              <a:ext cx="5223844" cy="419369"/>
            </a:xfrm>
            <a:prstGeom prst="roundRect">
              <a:avLst>
                <a:gd name="adj" fmla="val 16667"/>
              </a:avLst>
            </a:prstGeom>
            <a:solidFill>
              <a:srgbClr val="F3F1B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Данные электронных карт</a:t>
              </a:r>
              <a:endParaRPr/>
            </a:p>
          </p:txBody>
        </p:sp>
        <p:sp>
          <p:nvSpPr>
            <p:cNvPr id="15" name="Прямоугольник: скругленные углы 14"/>
            <p:cNvSpPr/>
            <p:nvPr/>
          </p:nvSpPr>
          <p:spPr bwMode="auto">
            <a:xfrm>
              <a:off x="2619103" y="4942715"/>
              <a:ext cx="7171508" cy="1352793"/>
            </a:xfrm>
            <a:prstGeom prst="roundRect">
              <a:avLst>
                <a:gd name="adj" fmla="val 16667"/>
              </a:avLst>
            </a:prstGeom>
            <a:solidFill>
              <a:srgbClr val="F3F1B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Первичная конечная точка</a:t>
              </a:r>
              <a:endParaRPr/>
            </a:p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Процент пациентов с усилением стандартной терапии при выписке</a:t>
              </a:r>
              <a:endParaRPr/>
            </a:p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Вторичная конечная точка</a:t>
              </a:r>
              <a:endParaRPr/>
            </a:p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Повторные госпитализации в течении 30 дней, </a:t>
              </a:r>
              <a:r>
                <a:rPr lang="en-US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% </a:t>
              </a: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увеличения дозы каждого класса стандартной терапии, терапия при выписке, смерть по любой причине в течении 1 года </a:t>
              </a:r>
              <a:endParaRPr/>
            </a:p>
          </p:txBody>
        </p:sp>
      </p:grpSp>
      <p:sp>
        <p:nvSpPr>
          <p:cNvPr id="17" name="TextBox 16"/>
          <p:cNvSpPr txBox="1"/>
          <p:nvPr/>
        </p:nvSpPr>
        <p:spPr bwMode="auto">
          <a:xfrm>
            <a:off x="157236" y="6548201"/>
            <a:ext cx="103082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Am Heart J. 2023;257:111-119. doi: 10.1016/j.ahj.2022.12.002..</a:t>
            </a:r>
            <a:endParaRPr lang="ru-RU" sz="9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DB6941-EF25-4BC5-4C29-368EB8A0B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833" y="774820"/>
            <a:ext cx="9406759" cy="505047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1A135FA-8EAA-74C3-B88A-6773209EF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endParaRPr lang="ru-ru" cap="none" dirty="0"/>
          </a:p>
        </p:txBody>
      </p:sp>
    </p:spTree>
    <p:extLst>
      <p:ext uri="{BB962C8B-B14F-4D97-AF65-F5344CB8AC3E}">
        <p14:creationId xmlns:p14="http://schemas.microsoft.com/office/powerpoint/2010/main" val="1360832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75260" y="97972"/>
            <a:ext cx="11470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Исследование </a:t>
            </a:r>
            <a:r>
              <a:rPr lang="en-US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PROMPT-AHF</a:t>
            </a:r>
            <a:r>
              <a:rPr lang="ru-RU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: пример электронной медицинской карты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0972" y="743232"/>
            <a:ext cx="10315433" cy="537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440623" y="6450945"/>
            <a:ext cx="407513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Am Heart J. 2023;257:111-119. doi: 10.1016/j.ahj.2022.12.002. </a:t>
            </a:r>
            <a:endParaRPr lang="ru-RU" sz="9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38042" y="426458"/>
            <a:ext cx="11470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Сравнение популяций исследований </a:t>
            </a:r>
            <a:r>
              <a:rPr lang="en-US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PROMPT-AHF</a:t>
            </a:r>
            <a:r>
              <a:rPr lang="ru-RU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 и </a:t>
            </a:r>
            <a:r>
              <a:rPr lang="en-US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PIONEER-HF</a:t>
            </a:r>
            <a:endParaRPr lang="ru-RU" sz="2800" b="1" i="0" u="none" strike="noStrike" cap="none" spc="0">
              <a:ln>
                <a:noFill/>
              </a:ln>
              <a:latin typeface="Arial Narrow"/>
              <a:ea typeface="+mn-ea"/>
              <a:cs typeface="+mn-cs"/>
            </a:endParaRPr>
          </a:p>
        </p:txBody>
      </p:sp>
      <p:grpSp>
        <p:nvGrpSpPr>
          <p:cNvPr id="42" name="Группа 41"/>
          <p:cNvGrpSpPr/>
          <p:nvPr/>
        </p:nvGrpSpPr>
        <p:grpSpPr bwMode="auto">
          <a:xfrm>
            <a:off x="175258" y="1348657"/>
            <a:ext cx="5056415" cy="4298441"/>
            <a:chOff x="175258" y="1348657"/>
            <a:chExt cx="5056415" cy="4298441"/>
          </a:xfrm>
        </p:grpSpPr>
        <p:grpSp>
          <p:nvGrpSpPr>
            <p:cNvPr id="35" name="Группа 34"/>
            <p:cNvGrpSpPr/>
            <p:nvPr/>
          </p:nvGrpSpPr>
          <p:grpSpPr bwMode="auto">
            <a:xfrm>
              <a:off x="175258" y="1348657"/>
              <a:ext cx="5056415" cy="3063279"/>
              <a:chOff x="175258" y="1348657"/>
              <a:chExt cx="5056415" cy="3063279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175260" y="1348657"/>
                <a:ext cx="4812302" cy="1205961"/>
              </a:xfrm>
              <a:prstGeom prst="rect">
                <a:avLst/>
              </a:prstGeom>
            </p:spPr>
          </p:pic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175259" y="2554619"/>
                <a:ext cx="4938849" cy="1247771"/>
              </a:xfrm>
              <a:prstGeom prst="rect">
                <a:avLst/>
              </a:prstGeom>
            </p:spPr>
          </p:pic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175258" y="3789780"/>
                <a:ext cx="4355103" cy="622158"/>
              </a:xfrm>
              <a:prstGeom prst="rect">
                <a:avLst/>
              </a:prstGeom>
            </p:spPr>
          </p:pic>
          <p:sp>
            <p:nvSpPr>
              <p:cNvPr id="29" name="Прямоугольник 28"/>
              <p:cNvSpPr/>
              <p:nvPr/>
            </p:nvSpPr>
            <p:spPr bwMode="auto">
              <a:xfrm>
                <a:off x="4510768" y="1465900"/>
                <a:ext cx="470263" cy="1930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8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Прямоугольник 27"/>
              <p:cNvSpPr/>
              <p:nvPr/>
            </p:nvSpPr>
            <p:spPr bwMode="auto">
              <a:xfrm>
                <a:off x="4304891" y="1456172"/>
                <a:ext cx="926782" cy="1897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400" b="0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74 года</a:t>
                </a:r>
                <a:endParaRPr/>
              </a:p>
            </p:txBody>
          </p:sp>
          <p:sp>
            <p:nvSpPr>
              <p:cNvPr id="30" name="Прямоугольник 29"/>
              <p:cNvSpPr/>
              <p:nvPr/>
            </p:nvSpPr>
            <p:spPr bwMode="auto">
              <a:xfrm>
                <a:off x="3838711" y="1694374"/>
                <a:ext cx="926782" cy="1897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400" b="0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62 года</a:t>
                </a:r>
                <a:endParaRPr/>
              </a:p>
            </p:txBody>
          </p:sp>
          <p:sp>
            <p:nvSpPr>
              <p:cNvPr id="31" name="Прямоугольник 30"/>
              <p:cNvSpPr/>
              <p:nvPr/>
            </p:nvSpPr>
            <p:spPr bwMode="auto">
              <a:xfrm>
                <a:off x="3496287" y="3947960"/>
                <a:ext cx="1269206" cy="1897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400" b="0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3469 пг/мл</a:t>
                </a:r>
                <a:endParaRPr/>
              </a:p>
            </p:txBody>
          </p:sp>
          <p:sp>
            <p:nvSpPr>
              <p:cNvPr id="32" name="Прямоугольник 31"/>
              <p:cNvSpPr/>
              <p:nvPr/>
            </p:nvSpPr>
            <p:spPr bwMode="auto">
              <a:xfrm>
                <a:off x="3032896" y="4202650"/>
                <a:ext cx="1269206" cy="1897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400" b="0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2709 пг/мл</a:t>
                </a:r>
                <a:endParaRPr/>
              </a:p>
            </p:txBody>
          </p:sp>
        </p:grp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198121" y="4735238"/>
              <a:ext cx="4833392" cy="911861"/>
            </a:xfrm>
            <a:prstGeom prst="rect">
              <a:avLst/>
            </a:prstGeom>
          </p:spPr>
        </p:pic>
      </p:grpSp>
      <p:grpSp>
        <p:nvGrpSpPr>
          <p:cNvPr id="40" name="Группа 39"/>
          <p:cNvGrpSpPr/>
          <p:nvPr/>
        </p:nvGrpSpPr>
        <p:grpSpPr bwMode="auto">
          <a:xfrm>
            <a:off x="6096000" y="1465900"/>
            <a:ext cx="5209903" cy="3408659"/>
            <a:chOff x="6096000" y="1465900"/>
            <a:chExt cx="5209903" cy="3408659"/>
          </a:xfrm>
        </p:grpSpPr>
        <p:grpSp>
          <p:nvGrpSpPr>
            <p:cNvPr id="18" name="Группа 17"/>
            <p:cNvGrpSpPr/>
            <p:nvPr/>
          </p:nvGrpSpPr>
          <p:grpSpPr bwMode="auto">
            <a:xfrm>
              <a:off x="6096000" y="1465900"/>
              <a:ext cx="5209903" cy="3408659"/>
              <a:chOff x="6096000" y="1465900"/>
              <a:chExt cx="5209903" cy="3408659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7"/>
              <a:stretch/>
            </p:blipFill>
            <p:spPr bwMode="auto">
              <a:xfrm>
                <a:off x="6096000" y="1465900"/>
                <a:ext cx="5209903" cy="3408659"/>
              </a:xfrm>
              <a:prstGeom prst="rect">
                <a:avLst/>
              </a:prstGeom>
            </p:spPr>
          </p:pic>
          <p:sp>
            <p:nvSpPr>
              <p:cNvPr id="7" name="Прямоугольник 6"/>
              <p:cNvSpPr/>
              <p:nvPr/>
            </p:nvSpPr>
            <p:spPr bwMode="auto">
              <a:xfrm>
                <a:off x="6109062" y="1528549"/>
                <a:ext cx="1153886" cy="518615"/>
              </a:xfrm>
              <a:prstGeom prst="rect">
                <a:avLst/>
              </a:prstGeom>
              <a:solidFill>
                <a:srgbClr val="DEDF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600" b="0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иАПФ/БРА/АРНИ</a:t>
                </a:r>
                <a:endParaRPr/>
              </a:p>
            </p:txBody>
          </p:sp>
          <p:sp>
            <p:nvSpPr>
              <p:cNvPr id="8" name="Прямоугольник 7"/>
              <p:cNvSpPr/>
              <p:nvPr/>
            </p:nvSpPr>
            <p:spPr bwMode="auto">
              <a:xfrm>
                <a:off x="6109062" y="2201677"/>
                <a:ext cx="1153886" cy="518615"/>
              </a:xfrm>
              <a:prstGeom prst="rect">
                <a:avLst/>
              </a:prstGeom>
              <a:solidFill>
                <a:srgbClr val="DEDF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600" b="0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АМКР</a:t>
                </a:r>
                <a:endParaRPr/>
              </a:p>
            </p:txBody>
          </p:sp>
          <p:sp>
            <p:nvSpPr>
              <p:cNvPr id="9" name="Прямоугольник 8"/>
              <p:cNvSpPr/>
              <p:nvPr/>
            </p:nvSpPr>
            <p:spPr bwMode="auto">
              <a:xfrm>
                <a:off x="6109062" y="2824340"/>
                <a:ext cx="1153886" cy="518615"/>
              </a:xfrm>
              <a:prstGeom prst="rect">
                <a:avLst/>
              </a:prstGeom>
              <a:solidFill>
                <a:srgbClr val="DEDF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600" b="0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иНГЛТ2</a:t>
                </a:r>
                <a:endParaRPr/>
              </a:p>
            </p:txBody>
          </p:sp>
          <p:sp>
            <p:nvSpPr>
              <p:cNvPr id="10" name="Прямоугольник 9"/>
              <p:cNvSpPr/>
              <p:nvPr/>
            </p:nvSpPr>
            <p:spPr bwMode="auto">
              <a:xfrm>
                <a:off x="6125591" y="3619094"/>
                <a:ext cx="1153886" cy="518615"/>
              </a:xfrm>
              <a:prstGeom prst="rect">
                <a:avLst/>
              </a:prstGeom>
              <a:solidFill>
                <a:srgbClr val="DEDF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600" b="0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Креатинин (среднее)</a:t>
                </a:r>
                <a:endParaRPr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6096000" y="4355944"/>
                <a:ext cx="1153886" cy="518615"/>
              </a:xfrm>
              <a:prstGeom prst="rect">
                <a:avLst/>
              </a:prstGeom>
              <a:solidFill>
                <a:srgbClr val="DEDF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1600" b="0" i="0" u="none" strike="noStrike" cap="none" spc="0">
                    <a:ln>
                      <a:noFill/>
                    </a:ln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САД</a:t>
                </a:r>
                <a:endParaRPr/>
              </a:p>
            </p:txBody>
          </p:sp>
        </p:grpSp>
        <p:sp>
          <p:nvSpPr>
            <p:cNvPr id="36" name="Прямоугольник 35"/>
            <p:cNvSpPr/>
            <p:nvPr/>
          </p:nvSpPr>
          <p:spPr bwMode="auto">
            <a:xfrm>
              <a:off x="8010422" y="3638687"/>
              <a:ext cx="1269206" cy="189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1.35 мг/дл</a:t>
              </a:r>
              <a:endParaRPr/>
            </a:p>
          </p:txBody>
        </p:sp>
        <p:sp>
          <p:nvSpPr>
            <p:cNvPr id="37" name="Прямоугольник 36"/>
            <p:cNvSpPr/>
            <p:nvPr/>
          </p:nvSpPr>
          <p:spPr bwMode="auto">
            <a:xfrm>
              <a:off x="7955788" y="3899547"/>
              <a:ext cx="1269206" cy="189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1.28 мг/дл</a:t>
              </a:r>
              <a:endParaRPr/>
            </a:p>
          </p:txBody>
        </p:sp>
        <p:sp>
          <p:nvSpPr>
            <p:cNvPr id="38" name="Прямоугольник 37"/>
            <p:cNvSpPr/>
            <p:nvPr/>
          </p:nvSpPr>
          <p:spPr bwMode="auto">
            <a:xfrm>
              <a:off x="9702063" y="4355944"/>
              <a:ext cx="1269206" cy="189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118 мм рт.ст.</a:t>
              </a:r>
              <a:endParaRPr/>
            </a:p>
          </p:txBody>
        </p:sp>
        <p:sp>
          <p:nvSpPr>
            <p:cNvPr id="39" name="Прямоугольник 38"/>
            <p:cNvSpPr/>
            <p:nvPr/>
          </p:nvSpPr>
          <p:spPr bwMode="auto">
            <a:xfrm>
              <a:off x="9702063" y="4640363"/>
              <a:ext cx="1269206" cy="189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118 мм рт.ст.</a:t>
              </a:r>
              <a:endParaRPr/>
            </a:p>
          </p:txBody>
        </p:sp>
      </p:grpSp>
      <p:sp>
        <p:nvSpPr>
          <p:cNvPr id="41" name="TextBox 40"/>
          <p:cNvSpPr txBox="1"/>
          <p:nvPr/>
        </p:nvSpPr>
        <p:spPr bwMode="auto">
          <a:xfrm>
            <a:off x="106680" y="6070930"/>
            <a:ext cx="89868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9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САД, систолическое артериальное давление; АМКР, антагонист минералокортикоидных рецепторов; иАПФ, ингибитор ангиотензинпревращающего фермента; БРА, блокатор рецепторов ангиотензина; АРНИ, ангиотензиновых рецепторов и неприлизина ингибитор; ФВЛЖ, фракция выброса левого желудочка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9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Am Heart J. 2023;257:111-119. doi: 10.1016/j.ahj.2022.12.002. </a:t>
            </a:r>
            <a:endParaRPr lang="ru-RU" sz="9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7"/>
          <p:cNvGraphicFramePr>
            <a:graphicFrameLocks noGrp="1"/>
          </p:cNvGraphicFramePr>
          <p:nvPr/>
        </p:nvGraphicFramePr>
        <p:xfrm>
          <a:off x="443933" y="1780480"/>
          <a:ext cx="10940144" cy="3492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5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5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052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>
                          <a:solidFill>
                            <a:schemeClr val="tx1"/>
                          </a:solidFill>
                        </a:rPr>
                        <a:t>Сценарии 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0C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Стандартная терапия во время рандомизации 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0C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Стандартная терапия при выписке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0C2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>
                          <a:solidFill>
                            <a:schemeClr val="tx1"/>
                          </a:solidFill>
                        </a:rPr>
                        <a:t>Результат положительный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>
                          <a:solidFill>
                            <a:schemeClr val="tx1"/>
                          </a:solidFill>
                        </a:rPr>
                        <a:t>(терапия соответствует стандартам)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0C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4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1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иАПФ+ ББ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БРА+ББ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Нет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04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БРА+АМКР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БРА+иНГЛТ2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Нет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04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BEB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иАПФ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BEB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иАПФ+иНГЛТ2+ББ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BEB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Да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BEB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04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4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/>
                        <a:t>иАПФ+АМКР</a:t>
                      </a: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АРНИ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Нет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04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5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BEB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БРА+АМКР+иНГЛТ2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BEB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/>
                        <a:t>БРА+АМКР+иНГЛТ2+ББ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BEB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Да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BEB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04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6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иАПФ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АРНИ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Нет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E4E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 bwMode="auto">
          <a:xfrm>
            <a:off x="319633" y="89198"/>
            <a:ext cx="111887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Исследование </a:t>
            </a:r>
            <a:r>
              <a:rPr lang="en-US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PROMPT-AHF</a:t>
            </a:r>
            <a:r>
              <a:rPr lang="ru-RU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: </a:t>
            </a:r>
            <a:r>
              <a:rPr lang="en-US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 </a:t>
            </a:r>
            <a:r>
              <a:rPr lang="ru-RU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сценарии, в которых изменение медикаментозной терапии в соответствии с рекомендациями перед выпиской считалось положительным исходом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349432" y="5979490"/>
            <a:ext cx="1149313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9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АМКР, антагонист минералокортикоидных рецепторов; иАПФ, ингибитор ангиотензинпревращающего фермента; БРА, блокатор рецепторов ангиотензина; АРНИ, ангиотензиновых рецепторов и неприлизина ингибитор; ББ, бета-блокатор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9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Am Heart J. 2023;257:111-119. doi: 10.1016/j.ahj.2022.12.002. </a:t>
            </a:r>
            <a:endParaRPr lang="ru-RU" sz="9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305342" y="164025"/>
            <a:ext cx="112245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Исследование </a:t>
            </a:r>
            <a:r>
              <a:rPr lang="en-US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PROMPT-AHF</a:t>
            </a:r>
            <a:r>
              <a:rPr lang="ru-RU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: первичная конечная точка 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latin typeface="Arial Narrow"/>
                <a:ea typeface="+mn-ea"/>
                <a:cs typeface="+mn-cs"/>
              </a:rPr>
              <a:t>Процент пациентов с усилением стандартной терапии при выписке</a:t>
            </a:r>
            <a:endParaRPr/>
          </a:p>
        </p:txBody>
      </p:sp>
      <p:grpSp>
        <p:nvGrpSpPr>
          <p:cNvPr id="14" name="Группа 13"/>
          <p:cNvGrpSpPr/>
          <p:nvPr/>
        </p:nvGrpSpPr>
        <p:grpSpPr bwMode="auto">
          <a:xfrm>
            <a:off x="772886" y="1549019"/>
            <a:ext cx="10646228" cy="4093059"/>
            <a:chOff x="772886" y="1549019"/>
            <a:chExt cx="10646228" cy="409305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164772" y="1549019"/>
              <a:ext cx="9676661" cy="356401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 bwMode="auto">
            <a:xfrm>
              <a:off x="6096000" y="1881051"/>
              <a:ext cx="5323114" cy="391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Активный подход (% повышения от исходного)</a:t>
              </a:r>
              <a:endParaRPr/>
            </a:p>
          </p:txBody>
        </p:sp>
        <p:sp>
          <p:nvSpPr>
            <p:cNvPr id="6" name="Прямоугольник 5"/>
            <p:cNvSpPr/>
            <p:nvPr/>
          </p:nvSpPr>
          <p:spPr bwMode="auto">
            <a:xfrm>
              <a:off x="6096000" y="2409025"/>
              <a:ext cx="5323114" cy="391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Обычный подход (% повышения от исходного)</a:t>
              </a:r>
              <a:endParaRPr/>
            </a:p>
          </p:txBody>
        </p:sp>
        <p:sp>
          <p:nvSpPr>
            <p:cNvPr id="7" name="Прямоугольник 6"/>
            <p:cNvSpPr/>
            <p:nvPr/>
          </p:nvSpPr>
          <p:spPr bwMode="auto">
            <a:xfrm rot="16199999">
              <a:off x="-763088" y="3137263"/>
              <a:ext cx="3463834" cy="391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0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Пациенты (%)</a:t>
              </a:r>
              <a:endParaRPr/>
            </a:p>
          </p:txBody>
        </p:sp>
        <p:sp>
          <p:nvSpPr>
            <p:cNvPr id="8" name="Прямоугольник 7"/>
            <p:cNvSpPr/>
            <p:nvPr/>
          </p:nvSpPr>
          <p:spPr bwMode="auto">
            <a:xfrm>
              <a:off x="1885406" y="5202278"/>
              <a:ext cx="1799340" cy="391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0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Стандартная терапия</a:t>
              </a:r>
              <a:endParaRPr/>
            </a:p>
          </p:txBody>
        </p:sp>
        <p:sp>
          <p:nvSpPr>
            <p:cNvPr id="9" name="Прямоугольник 8"/>
            <p:cNvSpPr/>
            <p:nvPr/>
          </p:nvSpPr>
          <p:spPr bwMode="auto">
            <a:xfrm>
              <a:off x="3773607" y="5202278"/>
              <a:ext cx="1799340" cy="391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0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ББ</a:t>
              </a:r>
              <a:endParaRPr/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>
              <a:off x="5805621" y="5250192"/>
              <a:ext cx="1385482" cy="391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0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иАПФ/БРА/АРНИ</a:t>
              </a:r>
              <a:endParaRPr/>
            </a:p>
          </p:txBody>
        </p:sp>
        <p:sp>
          <p:nvSpPr>
            <p:cNvPr id="11" name="Прямоугольник 10"/>
            <p:cNvSpPr/>
            <p:nvPr/>
          </p:nvSpPr>
          <p:spPr bwMode="auto">
            <a:xfrm>
              <a:off x="7559660" y="5250192"/>
              <a:ext cx="1385482" cy="391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0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АМКР</a:t>
              </a:r>
              <a:endParaRPr/>
            </a:p>
          </p:txBody>
        </p:sp>
        <p:sp>
          <p:nvSpPr>
            <p:cNvPr id="12" name="Прямоугольник 11"/>
            <p:cNvSpPr/>
            <p:nvPr/>
          </p:nvSpPr>
          <p:spPr bwMode="auto">
            <a:xfrm>
              <a:off x="9455951" y="5199013"/>
              <a:ext cx="1385482" cy="391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0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 Narrow"/>
                  <a:ea typeface="+mn-ea"/>
                  <a:cs typeface="+mn-cs"/>
                </a:rPr>
                <a:t>иНГЛТ2</a:t>
              </a:r>
              <a:endParaRPr/>
            </a:p>
          </p:txBody>
        </p:sp>
      </p:grpSp>
      <p:sp>
        <p:nvSpPr>
          <p:cNvPr id="13" name="TextBox 12"/>
          <p:cNvSpPr txBox="1"/>
          <p:nvPr/>
        </p:nvSpPr>
        <p:spPr bwMode="auto">
          <a:xfrm>
            <a:off x="256534" y="6136245"/>
            <a:ext cx="1149313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9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АМКР, антагонист минералокортикоидных рецепторов; иАПФ, ингибитор ангиотензинпревращающего фермента; БРА, блокатор рецепторов ангиотензина; АРНИ, ангиотензиновых рецепторов и неприлизина ингибитор; ББ, бета-блокатор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9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Ahmad T. Pragmatic trial of messaging to providers about treatment of acute heart failure: PROMPT-AHF. </a:t>
            </a:r>
            <a:endParaRPr lang="ru-RU" sz="900" b="0" i="0" u="none" strike="noStrike" cap="none" spc="0">
              <a:ln>
                <a:noFill/>
              </a:ln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35B379-1509-80E9-9532-F91CE96C3C6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5988628" y="2832390"/>
            <a:ext cx="16162" cy="1851974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0D20-50E0-E24C-5E2C-677D8789D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64458"/>
            <a:ext cx="11376025" cy="100742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титрации ОМТ на амбулаторном этапе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86D113-F9D2-1DEA-C7A0-9AC9DD6AD87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47D07-9D1E-4FE9-B31A-2F5863681021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47146F8-B72E-1F17-6B97-33273430E7B0}"/>
              </a:ext>
            </a:extLst>
          </p:cNvPr>
          <p:cNvSpPr>
            <a:spLocks noGrp="1"/>
          </p:cNvSpPr>
          <p:nvPr>
            <p:ph type="body" sz="quarter" idx="111"/>
          </p:nvPr>
        </p:nvSpPr>
        <p:spPr>
          <a:xfrm>
            <a:off x="407988" y="6200774"/>
            <a:ext cx="11009032" cy="657225"/>
          </a:xfrm>
        </p:spPr>
        <p:txBody>
          <a:bodyPr/>
          <a:lstStyle/>
          <a:p>
            <a:r>
              <a:rPr lang="en-US" b="0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Biegus</a:t>
            </a:r>
            <a:r>
              <a:rPr lang="en-US" b="0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High-intensity care for GDMT titration. Presented at ESC congress 2024, August 31</a:t>
            </a:r>
            <a:r>
              <a:rPr lang="en-US" b="0" i="0" baseline="3000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b="0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London, UK </a:t>
            </a:r>
            <a:endParaRPr lang="ru-RU" b="0" i="0" dirty="0">
              <a:solidFill>
                <a:srgbClr val="6666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143FAC5-55C4-49D8-5FBD-34F515CA1788}"/>
              </a:ext>
            </a:extLst>
          </p:cNvPr>
          <p:cNvCxnSpPr/>
          <p:nvPr/>
        </p:nvCxnSpPr>
        <p:spPr>
          <a:xfrm>
            <a:off x="407987" y="1222481"/>
            <a:ext cx="108696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DD17F3-7822-5DFA-8588-49C99A540A78}"/>
              </a:ext>
            </a:extLst>
          </p:cNvPr>
          <p:cNvCxnSpPr/>
          <p:nvPr/>
        </p:nvCxnSpPr>
        <p:spPr>
          <a:xfrm>
            <a:off x="1052945" y="1988127"/>
            <a:ext cx="5043055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DA894F-44FF-EFD5-AB1F-D93CA9E1866E}"/>
              </a:ext>
            </a:extLst>
          </p:cNvPr>
          <p:cNvCxnSpPr/>
          <p:nvPr/>
        </p:nvCxnSpPr>
        <p:spPr>
          <a:xfrm>
            <a:off x="1052945" y="3422072"/>
            <a:ext cx="5043055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F70C99-19E4-C485-D87E-41585D36D66A}"/>
              </a:ext>
            </a:extLst>
          </p:cNvPr>
          <p:cNvCxnSpPr/>
          <p:nvPr/>
        </p:nvCxnSpPr>
        <p:spPr>
          <a:xfrm>
            <a:off x="1052945" y="2694709"/>
            <a:ext cx="5043055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995F19-02D2-72E1-C5A9-B12CB1718153}"/>
              </a:ext>
            </a:extLst>
          </p:cNvPr>
          <p:cNvCxnSpPr/>
          <p:nvPr/>
        </p:nvCxnSpPr>
        <p:spPr>
          <a:xfrm>
            <a:off x="1052945" y="4170218"/>
            <a:ext cx="5043055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191904-75CE-6FFA-5779-79F507995CE9}"/>
              </a:ext>
            </a:extLst>
          </p:cNvPr>
          <p:cNvCxnSpPr/>
          <p:nvPr/>
        </p:nvCxnSpPr>
        <p:spPr>
          <a:xfrm>
            <a:off x="1052945" y="4849090"/>
            <a:ext cx="5043055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A28010D-B4B5-2396-0BFB-D039E3411460}"/>
              </a:ext>
            </a:extLst>
          </p:cNvPr>
          <p:cNvSpPr txBox="1"/>
          <p:nvPr/>
        </p:nvSpPr>
        <p:spPr>
          <a:xfrm>
            <a:off x="997526" y="1692848"/>
            <a:ext cx="2410691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дня после выписки</a:t>
            </a: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srgbClr val="191B1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72A007-98F3-8D9E-EB67-C7E1C996731A}"/>
              </a:ext>
            </a:extLst>
          </p:cNvPr>
          <p:cNvSpPr txBox="1"/>
          <p:nvPr/>
        </p:nvSpPr>
        <p:spPr>
          <a:xfrm>
            <a:off x="997526" y="2426273"/>
            <a:ext cx="2410691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неделя после выписки</a:t>
            </a: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srgbClr val="191B1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8F879F-8630-083D-8859-BE1169A785CD}"/>
              </a:ext>
            </a:extLst>
          </p:cNvPr>
          <p:cNvSpPr txBox="1"/>
          <p:nvPr/>
        </p:nvSpPr>
        <p:spPr>
          <a:xfrm>
            <a:off x="997525" y="3143771"/>
            <a:ext cx="2410691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недели после выписки</a:t>
            </a: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srgbClr val="191B1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839F68-CA22-1BE7-786F-F5E6FD30B1FE}"/>
              </a:ext>
            </a:extLst>
          </p:cNvPr>
          <p:cNvSpPr txBox="1"/>
          <p:nvPr/>
        </p:nvSpPr>
        <p:spPr>
          <a:xfrm>
            <a:off x="997525" y="3814850"/>
            <a:ext cx="2410691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недели после выписки</a:t>
            </a: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srgbClr val="191B1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5F67ED-C64C-43DF-3F27-7D0A51ABBC2C}"/>
              </a:ext>
            </a:extLst>
          </p:cNvPr>
          <p:cNvSpPr txBox="1"/>
          <p:nvPr/>
        </p:nvSpPr>
        <p:spPr>
          <a:xfrm>
            <a:off x="997524" y="4555767"/>
            <a:ext cx="2410691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недель после выписки</a:t>
            </a: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srgbClr val="191B1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0C3C37-39E4-1819-B744-9978003193F7}"/>
              </a:ext>
            </a:extLst>
          </p:cNvPr>
          <p:cNvSpPr/>
          <p:nvPr/>
        </p:nvSpPr>
        <p:spPr>
          <a:xfrm>
            <a:off x="5403273" y="2543173"/>
            <a:ext cx="1170709" cy="28921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Визит контроля</a:t>
            </a:r>
            <a:endParaRPr kumimoji="0" lang="en-US" sz="11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0ABF22-0BBD-C61D-AF91-53562166CD40}"/>
              </a:ext>
            </a:extLst>
          </p:cNvPr>
          <p:cNvSpPr/>
          <p:nvPr/>
        </p:nvSpPr>
        <p:spPr>
          <a:xfrm>
            <a:off x="5403273" y="3249754"/>
            <a:ext cx="1170709" cy="28921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Визит контроля</a:t>
            </a:r>
            <a:endParaRPr kumimoji="0" lang="en-US" sz="11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AFD613-487C-471F-7889-D7D885F5E6F7}"/>
              </a:ext>
            </a:extLst>
          </p:cNvPr>
          <p:cNvSpPr/>
          <p:nvPr/>
        </p:nvSpPr>
        <p:spPr>
          <a:xfrm>
            <a:off x="5403273" y="4018683"/>
            <a:ext cx="1170709" cy="28921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Визит контроля</a:t>
            </a:r>
            <a:endParaRPr kumimoji="0" lang="en-US" sz="11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050F07-4479-CDA2-3A6B-37C2E11301B2}"/>
              </a:ext>
            </a:extLst>
          </p:cNvPr>
          <p:cNvSpPr/>
          <p:nvPr/>
        </p:nvSpPr>
        <p:spPr>
          <a:xfrm>
            <a:off x="5403273" y="4684414"/>
            <a:ext cx="1170709" cy="28921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Визит контроля</a:t>
            </a:r>
            <a:endParaRPr kumimoji="0" lang="en-US" sz="11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45DEF9-6715-32E2-A697-E2675E297B49}"/>
              </a:ext>
            </a:extLst>
          </p:cNvPr>
          <p:cNvSpPr/>
          <p:nvPr/>
        </p:nvSpPr>
        <p:spPr>
          <a:xfrm>
            <a:off x="3221182" y="1702724"/>
            <a:ext cx="1537855" cy="5303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Титрация до достижения ½ от целевой дозы</a:t>
            </a:r>
            <a:endParaRPr kumimoji="0" lang="en-US" sz="10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7DEABE-3056-F086-718E-251EF96FE0F8}"/>
              </a:ext>
            </a:extLst>
          </p:cNvPr>
          <p:cNvSpPr/>
          <p:nvPr/>
        </p:nvSpPr>
        <p:spPr>
          <a:xfrm>
            <a:off x="3221182" y="3131348"/>
            <a:ext cx="1537855" cy="5303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Титрация до достижения ½ от целевой дозы</a:t>
            </a:r>
            <a:endParaRPr kumimoji="0" lang="en-US" sz="10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3C37F8D-07CD-FC3A-0ECB-5E39A29A0A70}"/>
              </a:ext>
            </a:extLst>
          </p:cNvPr>
          <p:cNvCxnSpPr>
            <a:stCxn id="28" idx="2"/>
            <a:endCxn id="29" idx="0"/>
          </p:cNvCxnSpPr>
          <p:nvPr/>
        </p:nvCxnSpPr>
        <p:spPr>
          <a:xfrm>
            <a:off x="3990110" y="2233122"/>
            <a:ext cx="0" cy="898226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9D9E3C4-DD9E-5B85-EAB8-8CC3A330A47F}"/>
              </a:ext>
            </a:extLst>
          </p:cNvPr>
          <p:cNvSpPr txBox="1"/>
          <p:nvPr/>
        </p:nvSpPr>
        <p:spPr>
          <a:xfrm>
            <a:off x="7557657" y="1972810"/>
            <a:ext cx="3193473" cy="359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иАПФ/БРА/АРНИ и АМКР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91B1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К&lt;5 ммоль/л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рСКФ≥30 мл/мин/1.73 м</a:t>
            </a:r>
            <a:r>
              <a:rPr kumimoji="0" lang="ru-RU" sz="1600" b="0" i="0" u="none" strike="noStrike" kern="1200" cap="none" spc="0" normalizeH="0" baseline="30000" noProof="0" dirty="0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91B1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САД≥95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мм.рт.ст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91B1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91B1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91B1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ЧСС≥55 уд/мин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↑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proBNP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≤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91B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91B1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Бета-блокаторы</a:t>
            </a: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8300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A17BF63-4928-6D13-7130-655F61955BCA}"/>
              </a:ext>
            </a:extLst>
          </p:cNvPr>
          <p:cNvSpPr/>
          <p:nvPr/>
        </p:nvSpPr>
        <p:spPr>
          <a:xfrm>
            <a:off x="7294418" y="2233122"/>
            <a:ext cx="3193473" cy="1937093"/>
          </a:xfrm>
          <a:prstGeom prst="ellipse">
            <a:avLst/>
          </a:prstGeom>
          <a:noFill/>
          <a:ln>
            <a:solidFill>
              <a:schemeClr val="accent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F641118-9088-461B-D68C-30A788BC125A}"/>
              </a:ext>
            </a:extLst>
          </p:cNvPr>
          <p:cNvSpPr/>
          <p:nvPr/>
        </p:nvSpPr>
        <p:spPr>
          <a:xfrm>
            <a:off x="7031179" y="3201668"/>
            <a:ext cx="3193473" cy="1937093"/>
          </a:xfrm>
          <a:prstGeom prst="ellipse">
            <a:avLst/>
          </a:prstGeom>
          <a:noFill/>
          <a:ln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336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07987" y="35094"/>
            <a:ext cx="11376025" cy="96936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>
                <a:latin typeface="Arial"/>
                <a:cs typeface="Arial"/>
              </a:rPr>
              <a:t>Влияние клинических и фармакоэкономических показателей на амбулаторном и стационарном этапе у пациентов с ухудшением СН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E47D07-9D1E-4FE9-B31A-2F5863681021}" type="slidenum">
              <a:rPr lang="en-GB" sz="105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35</a:t>
            </a:fld>
            <a:endParaRPr lang="en-GB" sz="105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1"/>
          </p:nvPr>
        </p:nvSpPr>
        <p:spPr bwMode="auto">
          <a:xfrm>
            <a:off x="407988" y="6200774"/>
            <a:ext cx="11294277" cy="657225"/>
          </a:xfrm>
        </p:spPr>
        <p:txBody>
          <a:bodyPr/>
          <a:lstStyle/>
          <a:p>
            <a:pPr marL="0" indent="0">
              <a:defRPr/>
            </a:pPr>
            <a:r>
              <a:rPr lang="ru-RU">
                <a:solidFill>
                  <a:srgbClr val="666666"/>
                </a:solidFill>
                <a:latin typeface="Arial"/>
                <a:cs typeface="Arial"/>
              </a:rPr>
              <a:t>*Данные США</a:t>
            </a:r>
            <a:endParaRPr/>
          </a:p>
          <a:p>
            <a:pPr marL="0" indent="0">
              <a:defRPr/>
            </a:pPr>
            <a:r>
              <a:rPr lang="en-US">
                <a:solidFill>
                  <a:srgbClr val="666666"/>
                </a:solidFill>
                <a:latin typeface="Arial"/>
                <a:cs typeface="Arial"/>
              </a:rPr>
              <a:t>Green et al. Clinical and financial implications of inpatient and outpatient management strategies for worsening heart failure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. Presented at ESC congress 2024, August 31</a:t>
            </a:r>
            <a:r>
              <a:rPr lang="en-US" b="0" i="0" baseline="30000">
                <a:solidFill>
                  <a:srgbClr val="666666"/>
                </a:solidFill>
                <a:latin typeface="Arial"/>
                <a:cs typeface="Arial"/>
              </a:rPr>
              <a:t>st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  London, UK</a:t>
            </a:r>
            <a:endParaRPr lang="ru-RU" b="0" i="0">
              <a:solidFill>
                <a:srgbClr val="666666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142277" y="976746"/>
            <a:ext cx="9541679" cy="28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cs typeface="Arial"/>
              </a:rPr>
              <a:t>Стоимость ведения пациента с ухудшением СН на амбулаторном и стационарном этапе*  </a:t>
            </a: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4724" b="15483"/>
          <a:stretch/>
        </p:blipFill>
        <p:spPr bwMode="auto">
          <a:xfrm>
            <a:off x="747887" y="1266056"/>
            <a:ext cx="9289732" cy="51316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4475017" y="5779380"/>
            <a:ext cx="3345873" cy="203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2945830" y="5779380"/>
            <a:ext cx="547326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2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Средняя стоимость затрат на 1 пациента (данные США за 2019 год)</a:t>
            </a:r>
            <a:endParaRPr lang="en-US" sz="1200" b="1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928255" y="1343891"/>
            <a:ext cx="1129145" cy="1447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059350" y="1875419"/>
            <a:ext cx="147550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Первое событие</a:t>
            </a:r>
            <a:endParaRPr lang="en-US" sz="14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295400" y="3269673"/>
            <a:ext cx="762000" cy="1841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1115291" y="3352187"/>
            <a:ext cx="94210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30 дней</a:t>
            </a:r>
            <a:endParaRPr lang="en-US" sz="14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928255" y="4675139"/>
            <a:ext cx="135107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12 месяцев</a:t>
            </a:r>
            <a:endParaRPr lang="en-US" sz="14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445327" y="6142055"/>
            <a:ext cx="1156855" cy="157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2410276" y="6085358"/>
            <a:ext cx="5009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гСН</a:t>
            </a:r>
            <a:endParaRPr lang="en-US" sz="1000" b="1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3939926" y="6085358"/>
            <a:ext cx="1484129" cy="312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3880394" y="6007125"/>
            <a:ext cx="191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Неотложное обращение 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по причине СН с последующей выпиской</a:t>
            </a:r>
            <a:endParaRPr lang="en-US" sz="1000" b="1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5763452" y="6085358"/>
            <a:ext cx="1051534" cy="258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5691867" y="6081334"/>
            <a:ext cx="16686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Амбулаторный этап</a:t>
            </a:r>
            <a:endParaRPr lang="en-US" sz="1000" b="1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7180825" y="6055090"/>
            <a:ext cx="1461654" cy="316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7154385" y="6092287"/>
            <a:ext cx="30992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В/в диуретики на амбулаторном этапе</a:t>
            </a:r>
            <a:endParaRPr lang="en-US" sz="1000" b="1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084618" y="1343891"/>
            <a:ext cx="4759037" cy="1447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084618" y="2878714"/>
            <a:ext cx="4759037" cy="1447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287264" y="1909283"/>
            <a:ext cx="38013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Arial"/>
                <a:ea typeface="+mn-ea"/>
                <a:cs typeface="Arial"/>
              </a:rPr>
              <a:t>Стоимость инициации терапии ухудшения СН</a:t>
            </a:r>
            <a:endParaRPr lang="en-US" sz="1000" b="1" i="0" u="none" strike="noStrike" cap="none" spc="0">
              <a:ln>
                <a:noFill/>
              </a:ln>
              <a:solidFill>
                <a:srgbClr val="0070C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340927" y="3426407"/>
            <a:ext cx="34844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Arial"/>
                <a:ea typeface="+mn-ea"/>
                <a:cs typeface="Arial"/>
              </a:rPr>
              <a:t>Общая стоимость терапии ухудшения СН</a:t>
            </a:r>
            <a:endParaRPr lang="en-US" sz="1000" b="1" i="0" u="none" strike="noStrike" cap="none" spc="0">
              <a:ln>
                <a:noFill/>
              </a:ln>
              <a:solidFill>
                <a:srgbClr val="0070C0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07987" y="35094"/>
            <a:ext cx="11376025" cy="96936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>
                <a:latin typeface="Arial"/>
                <a:cs typeface="Arial"/>
              </a:rPr>
              <a:t>Влияние клинических и фармакоэкономических показателей на амбулаторном и стационарном этапе у пациентов с ухудшением СН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E47D07-9D1E-4FE9-B31A-2F5863681021}" type="slidenum">
              <a:rPr lang="en-GB" sz="105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36</a:t>
            </a:fld>
            <a:endParaRPr lang="en-GB" sz="105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1"/>
          </p:nvPr>
        </p:nvSpPr>
        <p:spPr bwMode="auto">
          <a:xfrm>
            <a:off x="407988" y="6200774"/>
            <a:ext cx="11294277" cy="6572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666666"/>
                </a:solidFill>
                <a:latin typeface="Arial"/>
                <a:cs typeface="Arial"/>
              </a:rPr>
              <a:t>Green et al. Clinical and financial implications of inpatient and outpatient management strategies for worsening heart failure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. Presented at ESC congress 2024, August 31</a:t>
            </a:r>
            <a:r>
              <a:rPr lang="en-US" b="0" i="0" baseline="30000">
                <a:solidFill>
                  <a:srgbClr val="666666"/>
                </a:solidFill>
                <a:latin typeface="Arial"/>
                <a:cs typeface="Arial"/>
              </a:rPr>
              <a:t>st</a:t>
            </a:r>
            <a:r>
              <a:rPr lang="en-US" b="0" i="0">
                <a:solidFill>
                  <a:srgbClr val="666666"/>
                </a:solidFill>
                <a:latin typeface="Arial"/>
                <a:cs typeface="Arial"/>
              </a:rPr>
              <a:t>  London, UK</a:t>
            </a:r>
            <a:endParaRPr lang="ru-RU" b="0" i="0">
              <a:solidFill>
                <a:srgbClr val="666666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t="5797" b="16245"/>
          <a:stretch/>
        </p:blipFill>
        <p:spPr bwMode="auto">
          <a:xfrm>
            <a:off x="407987" y="1397689"/>
            <a:ext cx="9511404" cy="49659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2160586" y="1015783"/>
            <a:ext cx="6553923" cy="28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cs typeface="Arial"/>
              </a:rPr>
              <a:t>Данные по смертности у пациентов с ухудшением СН* 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553656" y="6456258"/>
            <a:ext cx="11376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*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период наблюдение оценивался от момента выписки после гСН/неотложного обращения по причине СН/или заключения врача по результату приема пациента с СН </a:t>
            </a:r>
            <a:endParaRPr lang="en-US" sz="10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128654" y="5022273"/>
            <a:ext cx="2182090" cy="242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2700912" y="4929677"/>
            <a:ext cx="547326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Период после события ухудшения СН (месяцы)</a:t>
            </a:r>
            <a:endParaRPr lang="en-US" sz="1400" b="1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53291" y="5109989"/>
            <a:ext cx="1919318" cy="1175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1626670" y="5313112"/>
            <a:ext cx="4637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68D2DF">
                    <a:lumMod val="75000"/>
                  </a:srgbClr>
                </a:solidFill>
                <a:latin typeface="Arial"/>
                <a:ea typeface="+mn-ea"/>
                <a:cs typeface="Arial"/>
              </a:rPr>
              <a:t>гСН</a:t>
            </a:r>
            <a:endParaRPr lang="en-US" sz="1000" b="1" i="0" u="none" strike="noStrike" cap="none" spc="0">
              <a:ln>
                <a:noFill/>
              </a:ln>
              <a:solidFill>
                <a:srgbClr val="68D2DF">
                  <a:lumMod val="75000"/>
                </a:srgb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645165" y="5482448"/>
            <a:ext cx="15154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Arial"/>
                <a:ea typeface="+mn-ea"/>
                <a:cs typeface="Arial"/>
              </a:rPr>
              <a:t>Выписка после гСН</a:t>
            </a:r>
            <a:endParaRPr lang="en-US" sz="10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172459" y="5657909"/>
            <a:ext cx="19881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906700"/>
                </a:solidFill>
                <a:latin typeface="Arial"/>
                <a:ea typeface="+mn-ea"/>
                <a:cs typeface="Arial"/>
              </a:rPr>
              <a:t>Амбулаторное наблюдение</a:t>
            </a:r>
            <a:endParaRPr lang="en-US" sz="1000" b="1" i="0" u="none" strike="noStrike" cap="none" spc="0">
              <a:ln>
                <a:noFill/>
              </a:ln>
              <a:solidFill>
                <a:srgbClr val="9067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172459" y="5843578"/>
            <a:ext cx="262438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Arial"/>
                <a:ea typeface="+mn-ea"/>
                <a:cs typeface="Arial"/>
              </a:rPr>
              <a:t>В/в диуретики на амбулаторном 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Arial"/>
                <a:ea typeface="+mn-ea"/>
                <a:cs typeface="Arial"/>
              </a:rPr>
              <a:t>этапе</a:t>
            </a:r>
            <a:endParaRPr lang="en-US" sz="1000" b="1" i="0" u="none" strike="noStrike" cap="none" spc="0">
              <a:ln>
                <a:noFill/>
              </a:ln>
              <a:solidFill>
                <a:srgbClr val="0070C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779327" y="2144407"/>
            <a:ext cx="2050473" cy="1534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7644014" y="2325013"/>
            <a:ext cx="2624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68D2DF">
                    <a:lumMod val="75000"/>
                  </a:srgbClr>
                </a:solidFill>
                <a:latin typeface="Arial"/>
                <a:ea typeface="+mn-ea"/>
                <a:cs typeface="Arial"/>
              </a:rPr>
              <a:t>Риск смерти после гСН 49%</a:t>
            </a:r>
            <a:endParaRPr lang="en-US" sz="1000" b="1" i="0" u="none" strike="noStrike" cap="none" spc="0">
              <a:ln>
                <a:noFill/>
              </a:ln>
              <a:solidFill>
                <a:srgbClr val="68D2DF">
                  <a:lumMod val="75000"/>
                </a:srgb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7644014" y="2654708"/>
            <a:ext cx="2624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Arial"/>
                <a:ea typeface="+mn-ea"/>
                <a:cs typeface="Arial"/>
              </a:rPr>
              <a:t>Риск смерти после выписки 41%</a:t>
            </a:r>
            <a:endParaRPr lang="en-US" sz="10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7644014" y="2836590"/>
            <a:ext cx="262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Arial"/>
                <a:ea typeface="+mn-ea"/>
                <a:cs typeface="Arial"/>
              </a:rPr>
              <a:t>Риск смерти после в/в назначение диуретиков на амбулаторном этапе</a:t>
            </a:r>
            <a:endParaRPr lang="en-US" sz="1000" b="1" i="0" u="none" strike="noStrike" cap="none" spc="0">
              <a:ln>
                <a:noFill/>
              </a:ln>
              <a:solidFill>
                <a:srgbClr val="0070C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7644014" y="3205922"/>
            <a:ext cx="262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906700"/>
                </a:solidFill>
                <a:latin typeface="Arial"/>
                <a:ea typeface="+mn-ea"/>
                <a:cs typeface="Arial"/>
              </a:rPr>
              <a:t>Риск смерти во время наблюдения на амбулаторном этапе</a:t>
            </a:r>
            <a:endParaRPr lang="en-US" sz="1000" b="1" i="0" u="none" strike="noStrike" cap="none" spc="0">
              <a:ln>
                <a:noFill/>
              </a:ln>
              <a:solidFill>
                <a:srgbClr val="9067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402875" y="1738745"/>
            <a:ext cx="315089" cy="2580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 rot="16199999">
            <a:off x="344162" y="3008805"/>
            <a:ext cx="248907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200" b="1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Кумулятивный риск смерти</a:t>
            </a:r>
            <a:endParaRPr lang="en-US" sz="1200" b="1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+mn-lt"/>
              </a:rPr>
              <a:t>Благодарю за внимание</a:t>
            </a:r>
            <a:r>
              <a:rPr lang="en-US" sz="4000" dirty="0">
                <a:latin typeface="+mn-lt"/>
              </a:rPr>
              <a:t>!!!</a:t>
            </a:r>
            <a:endParaRPr lang="ru-RU" sz="4000" dirty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3190906"/>
            <a:ext cx="3932237" cy="2678085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www.hfrus.com</a:t>
            </a:r>
            <a:endParaRPr lang="ru-RU" sz="2400" b="1" dirty="0"/>
          </a:p>
        </p:txBody>
      </p:sp>
      <p:pic>
        <p:nvPicPr>
          <p:cNvPr id="7" name="Изображение 7" descr="300x135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734" b="-37734"/>
          <a:stretch>
            <a:fillRect/>
          </a:stretch>
        </p:blipFill>
        <p:spPr bwMode="auto">
          <a:xfrm>
            <a:off x="4788320" y="612775"/>
            <a:ext cx="553779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036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80753" y="170122"/>
            <a:ext cx="10922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300" b="1" i="0" u="none" strike="noStrike" cap="none" spc="0">
                <a:ln>
                  <a:noFill/>
                </a:ln>
                <a:ea typeface="+mn-ea"/>
                <a:cs typeface="+mn-cs"/>
              </a:rPr>
              <a:t>Концептуальные основы острой сердечной недостаточности</a:t>
            </a:r>
            <a:endParaRPr/>
          </a:p>
        </p:txBody>
      </p:sp>
      <p:grpSp>
        <p:nvGrpSpPr>
          <p:cNvPr id="23" name="Группа 22"/>
          <p:cNvGrpSpPr/>
          <p:nvPr/>
        </p:nvGrpSpPr>
        <p:grpSpPr bwMode="auto">
          <a:xfrm>
            <a:off x="2243471" y="631787"/>
            <a:ext cx="6306103" cy="5916492"/>
            <a:chOff x="563526" y="709225"/>
            <a:chExt cx="6306103" cy="591649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563526" y="741123"/>
              <a:ext cx="6306103" cy="5884594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 bwMode="auto">
            <a:xfrm>
              <a:off x="2956082" y="709225"/>
              <a:ext cx="1988058" cy="352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400" b="1" i="0" u="none" strike="noStrike" cap="none" spc="0">
                  <a:ln>
                    <a:noFill/>
                  </a:ln>
                  <a:solidFill>
                    <a:prstClr val="black"/>
                  </a:solidFill>
                  <a:ea typeface="+mn-ea"/>
                  <a:cs typeface="+mn-cs"/>
                </a:rPr>
                <a:t>Отеки</a:t>
              </a:r>
              <a:endParaRPr/>
            </a:p>
          </p:txBody>
        </p:sp>
        <p:sp>
          <p:nvSpPr>
            <p:cNvPr id="9" name="Прямоугольник 8"/>
            <p:cNvSpPr/>
            <p:nvPr/>
          </p:nvSpPr>
          <p:spPr bwMode="auto">
            <a:xfrm rot="16199999">
              <a:off x="-38755" y="3817476"/>
              <a:ext cx="1988058" cy="352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400" b="1" i="0" u="none" strike="noStrike" cap="none" spc="0">
                  <a:ln>
                    <a:noFill/>
                  </a:ln>
                  <a:solidFill>
                    <a:prstClr val="black"/>
                  </a:solidFill>
                  <a:ea typeface="+mn-ea"/>
                  <a:cs typeface="+mn-cs"/>
                </a:rPr>
                <a:t>Перфузия</a:t>
              </a:r>
              <a:endParaRPr/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>
              <a:off x="1796902" y="1531088"/>
              <a:ext cx="1669312" cy="352328"/>
            </a:xfrm>
            <a:prstGeom prst="rect">
              <a:avLst/>
            </a:prstGeom>
            <a:solidFill>
              <a:srgbClr val="EBD1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1" i="0" u="none" strike="noStrike" cap="none" spc="0">
                  <a:ln>
                    <a:noFill/>
                  </a:ln>
                  <a:solidFill>
                    <a:prstClr val="black"/>
                  </a:solidFill>
                  <a:ea typeface="+mn-ea"/>
                  <a:cs typeface="+mn-cs"/>
                </a:rPr>
                <a:t>Теплые сухие</a:t>
              </a:r>
              <a:endParaRPr/>
            </a:p>
          </p:txBody>
        </p:sp>
        <p:sp>
          <p:nvSpPr>
            <p:cNvPr id="11" name="Прямоугольник 10"/>
            <p:cNvSpPr/>
            <p:nvPr/>
          </p:nvSpPr>
          <p:spPr bwMode="auto">
            <a:xfrm>
              <a:off x="4699590" y="1531088"/>
              <a:ext cx="1669312" cy="352328"/>
            </a:xfrm>
            <a:prstGeom prst="rect">
              <a:avLst/>
            </a:prstGeom>
            <a:solidFill>
              <a:srgbClr val="FBE4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1" i="0" u="none" strike="noStrike" cap="none" spc="0">
                  <a:ln>
                    <a:noFill/>
                  </a:ln>
                  <a:solidFill>
                    <a:prstClr val="black"/>
                  </a:solidFill>
                  <a:ea typeface="+mn-ea"/>
                  <a:cs typeface="+mn-cs"/>
                </a:rPr>
                <a:t>Теплые влажные</a:t>
              </a:r>
              <a:endParaRPr/>
            </a:p>
          </p:txBody>
        </p:sp>
        <p:sp>
          <p:nvSpPr>
            <p:cNvPr id="12" name="Прямоугольник 11"/>
            <p:cNvSpPr/>
            <p:nvPr/>
          </p:nvSpPr>
          <p:spPr bwMode="auto">
            <a:xfrm>
              <a:off x="1743739" y="6015143"/>
              <a:ext cx="1669312" cy="352328"/>
            </a:xfrm>
            <a:prstGeom prst="rect">
              <a:avLst/>
            </a:prstGeom>
            <a:solidFill>
              <a:srgbClr val="F3F6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1" i="0" u="none" strike="noStrike" cap="none" spc="0">
                  <a:ln>
                    <a:noFill/>
                  </a:ln>
                  <a:solidFill>
                    <a:prstClr val="black"/>
                  </a:solidFill>
                  <a:ea typeface="+mn-ea"/>
                  <a:cs typeface="+mn-cs"/>
                </a:rPr>
                <a:t>Холодные сухие</a:t>
              </a:r>
              <a:endParaRPr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4835213" y="6022891"/>
              <a:ext cx="1669312" cy="352328"/>
            </a:xfrm>
            <a:prstGeom prst="rect">
              <a:avLst/>
            </a:prstGeom>
            <a:solidFill>
              <a:srgbClr val="E5E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1" i="0" u="none" strike="noStrike" cap="none" spc="0">
                  <a:ln>
                    <a:noFill/>
                  </a:ln>
                  <a:solidFill>
                    <a:prstClr val="black"/>
                  </a:solidFill>
                  <a:ea typeface="+mn-ea"/>
                  <a:cs typeface="+mn-cs"/>
                </a:rPr>
                <a:t>Холодные влажные</a:t>
              </a:r>
              <a:endParaRPr/>
            </a:p>
          </p:txBody>
        </p:sp>
        <p:sp>
          <p:nvSpPr>
            <p:cNvPr id="14" name="Овал 13"/>
            <p:cNvSpPr/>
            <p:nvPr/>
          </p:nvSpPr>
          <p:spPr bwMode="auto">
            <a:xfrm>
              <a:off x="1690577" y="1992753"/>
              <a:ext cx="1775637" cy="1073889"/>
            </a:xfrm>
            <a:prstGeom prst="ellipse">
              <a:avLst/>
            </a:prstGeom>
            <a:solidFill>
              <a:srgbClr val="E4D4C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1" i="0" u="none" strike="noStrike" cap="none" spc="0">
                  <a:ln>
                    <a:noFill/>
                  </a:ln>
                  <a:solidFill>
                    <a:prstClr val="black"/>
                  </a:solidFill>
                  <a:ea typeface="+mn-ea"/>
                  <a:cs typeface="+mn-cs"/>
                </a:rPr>
                <a:t>Острый отек легких</a:t>
              </a:r>
              <a:endParaRPr/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>
              <a:off x="4231758" y="3066642"/>
              <a:ext cx="712382" cy="634942"/>
            </a:xfrm>
            <a:prstGeom prst="rect">
              <a:avLst/>
            </a:prstGeom>
            <a:solidFill>
              <a:srgbClr val="F9D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ea typeface="+mn-ea"/>
                <a:cs typeface="+mn-cs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3902761" y="3356404"/>
              <a:ext cx="712382" cy="634942"/>
            </a:xfrm>
            <a:prstGeom prst="rect">
              <a:avLst/>
            </a:prstGeom>
            <a:solidFill>
              <a:srgbClr val="F9D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ea typeface="+mn-ea"/>
                <a:cs typeface="+mn-cs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4615143" y="2903406"/>
              <a:ext cx="712382" cy="634942"/>
            </a:xfrm>
            <a:prstGeom prst="rect">
              <a:avLst/>
            </a:prstGeom>
            <a:solidFill>
              <a:srgbClr val="F9D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0" i="0" u="none" strike="noStrike" cap="none" spc="0">
                  <a:ln>
                    <a:noFill/>
                  </a:ln>
                  <a:solidFill>
                    <a:prstClr val="white"/>
                  </a:solidFill>
                  <a:ea typeface="+mn-ea"/>
                  <a:cs typeface="+mn-cs"/>
                </a:rPr>
                <a:t>с</a:t>
              </a:r>
              <a:endParaRPr/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4364972" y="3096398"/>
              <a:ext cx="712382" cy="634942"/>
            </a:xfrm>
            <a:prstGeom prst="rect">
              <a:avLst/>
            </a:prstGeom>
            <a:solidFill>
              <a:srgbClr val="F9D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ea typeface="+mn-ea"/>
                <a:cs typeface="+mn-cs"/>
              </a:endParaRPr>
            </a:p>
          </p:txBody>
        </p:sp>
        <p:sp>
          <p:nvSpPr>
            <p:cNvPr id="19" name="Прямоугольник: скругленные углы 18"/>
            <p:cNvSpPr/>
            <p:nvPr/>
          </p:nvSpPr>
          <p:spPr bwMode="auto">
            <a:xfrm>
              <a:off x="4072270" y="3220877"/>
              <a:ext cx="1095153" cy="480707"/>
            </a:xfrm>
            <a:prstGeom prst="roundRect">
              <a:avLst>
                <a:gd name="adj" fmla="val 16667"/>
              </a:avLst>
            </a:prstGeom>
            <a:solidFill>
              <a:srgbClr val="F9D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1" i="0" u="none" strike="noStrike" cap="none" spc="0">
                  <a:ln>
                    <a:noFill/>
                  </a:ln>
                  <a:solidFill>
                    <a:prstClr val="black"/>
                  </a:solidFill>
                  <a:ea typeface="+mn-ea"/>
                  <a:cs typeface="+mn-cs"/>
                </a:rPr>
                <a:t>Острая СН</a:t>
              </a:r>
              <a:endParaRPr/>
            </a:p>
          </p:txBody>
        </p:sp>
        <p:sp>
          <p:nvSpPr>
            <p:cNvPr id="21" name="Овал 20"/>
            <p:cNvSpPr/>
            <p:nvPr/>
          </p:nvSpPr>
          <p:spPr bwMode="auto">
            <a:xfrm>
              <a:off x="4615143" y="4495412"/>
              <a:ext cx="1955777" cy="813119"/>
            </a:xfrm>
            <a:prstGeom prst="ellipse">
              <a:avLst/>
            </a:prstGeom>
            <a:solidFill>
              <a:srgbClr val="E0F4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1" i="0" u="none" strike="noStrike" cap="none" spc="0">
                  <a:ln>
                    <a:noFill/>
                  </a:ln>
                  <a:solidFill>
                    <a:prstClr val="black"/>
                  </a:solidFill>
                  <a:ea typeface="+mn-ea"/>
                  <a:cs typeface="+mn-cs"/>
                </a:rPr>
                <a:t>Кардио-генный шок</a:t>
              </a:r>
              <a:endParaRPr/>
            </a:p>
          </p:txBody>
        </p:sp>
        <p:sp>
          <p:nvSpPr>
            <p:cNvPr id="22" name="Овал 21"/>
            <p:cNvSpPr/>
            <p:nvPr/>
          </p:nvSpPr>
          <p:spPr bwMode="auto">
            <a:xfrm>
              <a:off x="1462092" y="5219131"/>
              <a:ext cx="4976037" cy="796011"/>
            </a:xfrm>
            <a:prstGeom prst="ellipse">
              <a:avLst/>
            </a:prstGeom>
            <a:solidFill>
              <a:srgbClr val="F5F4D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1" i="0" u="none" strike="noStrike" cap="none" spc="0">
                  <a:ln>
                    <a:noFill/>
                  </a:ln>
                  <a:solidFill>
                    <a:prstClr val="black"/>
                  </a:solidFill>
                  <a:ea typeface="+mn-ea"/>
                  <a:cs typeface="+mn-cs"/>
                </a:rPr>
                <a:t>Правожелудочковая недостаточность</a:t>
              </a:r>
              <a:endParaRPr/>
            </a:p>
          </p:txBody>
        </p:sp>
      </p:grpSp>
      <p:sp>
        <p:nvSpPr>
          <p:cNvPr id="24" name="TextBox 23"/>
          <p:cNvSpPr txBox="1"/>
          <p:nvPr/>
        </p:nvSpPr>
        <p:spPr bwMode="auto">
          <a:xfrm>
            <a:off x="128796" y="6471445"/>
            <a:ext cx="11002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Current Heart Failure Reports (202</a:t>
            </a: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3</a:t>
            </a:r>
            <a:r>
              <a:rPr lang="en-US" sz="1800" b="0" i="0" u="none" strike="noStrike" cap="none" spc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) 19:425–434</a:t>
            </a: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1800" b="0" i="0" u="none" strike="noStrike" cap="none" spc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https://doi.org/10.1007/s11897-022-00576-9</a:t>
            </a: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535709" y="216168"/>
            <a:ext cx="11796663" cy="4303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latin typeface="+mn-lt"/>
                <a:ea typeface="+mj-ea"/>
                <a:cs typeface="+mj-cs"/>
              </a:rPr>
              <a:t>Традиционные и новые теории течения СН и ухудшения СН</a:t>
            </a:r>
            <a:endParaRPr/>
          </a:p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600" b="1" i="0" u="none" strike="noStrike" cap="none" spc="0">
              <a:ln>
                <a:noFill/>
              </a:ln>
              <a:latin typeface="+mn-lt"/>
              <a:ea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509164" y="1080655"/>
            <a:ext cx="413789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59A4DA"/>
                </a:solidFill>
                <a:latin typeface="Calibri"/>
                <a:ea typeface="+mn-ea"/>
                <a:cs typeface="+mn-cs"/>
              </a:rPr>
              <a:t>Синяя линия </a:t>
            </a: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отражает традиционный взгляд на течение хронической СН с эпизодами острой декомпенсации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srgbClr val="F27A6B"/>
              </a:solidFill>
              <a:latin typeface="Calibri"/>
              <a:ea typeface="+mn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F27A6B"/>
                </a:solidFill>
                <a:latin typeface="Calibri"/>
                <a:ea typeface="+mn-ea"/>
                <a:cs typeface="+mn-cs"/>
              </a:rPr>
              <a:t>Красная пунктирная </a:t>
            </a: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линия отражает новую теорию о том, что ухудшению предшествует постепенное прогрессирующее субклиническое ухудшение и субклиническое состояние высокого риска, которое следует за очевидным клиническим выздоровлением и выпиской </a:t>
            </a:r>
            <a:endParaRPr/>
          </a:p>
        </p:txBody>
      </p:sp>
      <p:grpSp>
        <p:nvGrpSpPr>
          <p:cNvPr id="11" name="Группа 10"/>
          <p:cNvGrpSpPr/>
          <p:nvPr/>
        </p:nvGrpSpPr>
        <p:grpSpPr bwMode="auto">
          <a:xfrm>
            <a:off x="128587" y="864387"/>
            <a:ext cx="7380577" cy="4834452"/>
            <a:chOff x="128587" y="864387"/>
            <a:chExt cx="7380577" cy="483445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28587" y="864387"/>
              <a:ext cx="7380577" cy="4721736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 bwMode="auto">
            <a:xfrm>
              <a:off x="1293090" y="1089891"/>
              <a:ext cx="2576945" cy="387928"/>
            </a:xfrm>
            <a:prstGeom prst="rect">
              <a:avLst/>
            </a:prstGeom>
            <a:solidFill>
              <a:srgbClr val="EDF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Клиническое событие</a:t>
              </a:r>
              <a:endParaRPr/>
            </a:p>
          </p:txBody>
        </p:sp>
        <p:sp>
          <p:nvSpPr>
            <p:cNvPr id="8" name="Прямоугольник 7"/>
            <p:cNvSpPr/>
            <p:nvPr/>
          </p:nvSpPr>
          <p:spPr bwMode="auto">
            <a:xfrm>
              <a:off x="2530402" y="5310911"/>
              <a:ext cx="2576945" cy="387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Время</a:t>
              </a:r>
              <a:endParaRPr/>
            </a:p>
          </p:txBody>
        </p:sp>
        <p:sp>
          <p:nvSpPr>
            <p:cNvPr id="9" name="Прямоугольник 8"/>
            <p:cNvSpPr/>
            <p:nvPr/>
          </p:nvSpPr>
          <p:spPr bwMode="auto">
            <a:xfrm rot="16199999">
              <a:off x="-706583" y="3031290"/>
              <a:ext cx="2576945" cy="387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Клинический статус</a:t>
              </a:r>
              <a:endParaRPr/>
            </a:p>
          </p:txBody>
        </p:sp>
      </p:grpSp>
      <p:sp>
        <p:nvSpPr>
          <p:cNvPr id="10" name="TextBox 9"/>
          <p:cNvSpPr txBox="1"/>
          <p:nvPr/>
        </p:nvSpPr>
        <p:spPr bwMode="auto">
          <a:xfrm>
            <a:off x="220068" y="6199555"/>
            <a:ext cx="107963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J Am Coll Cardiol. 2023;81(4):413-424. doi: 10.1016/j.jacc.2022.11.023.</a:t>
            </a:r>
            <a:endParaRPr lang="ru-RU" sz="14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 bwMode="auto">
          <a:xfrm>
            <a:off x="487287" y="466903"/>
            <a:ext cx="10880541" cy="5981963"/>
            <a:chOff x="625920" y="702873"/>
            <a:chExt cx="10880541" cy="598196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894001" y="817918"/>
              <a:ext cx="8251379" cy="5866919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 bwMode="auto">
            <a:xfrm>
              <a:off x="5931295" y="2184716"/>
              <a:ext cx="1192696" cy="427856"/>
            </a:xfrm>
            <a:prstGeom prst="rect">
              <a:avLst/>
            </a:prstGeom>
            <a:solidFill>
              <a:srgbClr val="AF0B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Чрезвычайно экстремальный риск </a:t>
              </a:r>
              <a:endParaRPr/>
            </a:p>
          </p:txBody>
        </p:sp>
        <p:sp>
          <p:nvSpPr>
            <p:cNvPr id="8" name="Прямоугольник 7"/>
            <p:cNvSpPr/>
            <p:nvPr/>
          </p:nvSpPr>
          <p:spPr bwMode="auto">
            <a:xfrm>
              <a:off x="5931295" y="3401076"/>
              <a:ext cx="1230558" cy="427856"/>
            </a:xfrm>
            <a:prstGeom prst="rect">
              <a:avLst/>
            </a:prstGeom>
            <a:solidFill>
              <a:srgbClr val="C35B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Экстремальный риск </a:t>
              </a:r>
              <a:endParaRPr/>
            </a:p>
          </p:txBody>
        </p:sp>
        <p:sp>
          <p:nvSpPr>
            <p:cNvPr id="9" name="Прямоугольник 8"/>
            <p:cNvSpPr/>
            <p:nvPr/>
          </p:nvSpPr>
          <p:spPr bwMode="auto">
            <a:xfrm>
              <a:off x="5784575" y="702873"/>
              <a:ext cx="1486136" cy="380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srgbClr val="F16070"/>
                  </a:solidFill>
                  <a:latin typeface="Calibri"/>
                  <a:ea typeface="+mn-ea"/>
                  <a:cs typeface="+mn-cs"/>
                </a:rPr>
                <a:t>Сердечная недостаточность</a:t>
              </a:r>
              <a:endParaRPr/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>
              <a:off x="660400" y="4514850"/>
              <a:ext cx="2658441" cy="719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1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Множественные АССЗ события, или одно АСС событие+ множественные факторы высокого СС риска </a:t>
              </a:r>
              <a:endParaRPr/>
            </a:p>
          </p:txBody>
        </p:sp>
        <p:sp>
          <p:nvSpPr>
            <p:cNvPr id="11" name="Прямоугольник 10"/>
            <p:cNvSpPr/>
            <p:nvPr/>
          </p:nvSpPr>
          <p:spPr bwMode="auto">
            <a:xfrm>
              <a:off x="660399" y="5240121"/>
              <a:ext cx="2658441" cy="719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1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Первичная или вторичная профилактика</a:t>
              </a:r>
              <a:endParaRPr/>
            </a:p>
          </p:txBody>
        </p:sp>
        <p:sp>
          <p:nvSpPr>
            <p:cNvPr id="12" name="Прямоугольник 11"/>
            <p:cNvSpPr/>
            <p:nvPr/>
          </p:nvSpPr>
          <p:spPr bwMode="auto">
            <a:xfrm>
              <a:off x="668669" y="6040321"/>
              <a:ext cx="2658441" cy="297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1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Первичная профилактика</a:t>
              </a:r>
              <a:endParaRPr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25920" y="6331673"/>
              <a:ext cx="2658441" cy="297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1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Первичная профилактика</a:t>
              </a:r>
              <a:endParaRPr/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5912364" y="4514850"/>
              <a:ext cx="1249489" cy="1286092"/>
            </a:xfrm>
            <a:prstGeom prst="rect">
              <a:avLst/>
            </a:prstGeom>
            <a:solidFill>
              <a:srgbClr val="BC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Не применимо к пациентам с СН</a:t>
              </a:r>
              <a:endParaRPr/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 rot="16199999">
              <a:off x="2590492" y="4939133"/>
              <a:ext cx="2787650" cy="437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1" u="none" strike="noStrike" cap="none" spc="0">
                  <a:ln>
                    <a:noFill/>
                  </a:ln>
                  <a:solidFill>
                    <a:srgbClr val="5DA6DB"/>
                  </a:solidFill>
                  <a:latin typeface="Calibri"/>
                  <a:ea typeface="+mn-ea"/>
                  <a:cs typeface="+mn-cs"/>
                </a:rPr>
                <a:t>Инфаркт миокарда и ишемический инсульт (риск/лет)</a:t>
              </a:r>
              <a:endParaRPr/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4470400" y="4241800"/>
              <a:ext cx="876299" cy="273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АССЗ</a:t>
              </a:r>
              <a:endParaRPr/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4304980" y="4769547"/>
              <a:ext cx="1069137" cy="339027"/>
            </a:xfrm>
            <a:prstGeom prst="rect">
              <a:avLst/>
            </a:prstGeom>
            <a:solidFill>
              <a:srgbClr val="F25E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Очень высокий риск</a:t>
              </a:r>
              <a:endParaRPr/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4367544" y="5438407"/>
              <a:ext cx="1069137" cy="339027"/>
            </a:xfrm>
            <a:prstGeom prst="rect">
              <a:avLst/>
            </a:prstGeom>
            <a:solidFill>
              <a:srgbClr val="F68C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Высокий риск</a:t>
              </a:r>
              <a:endParaRPr/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>
              <a:off x="4318159" y="6099371"/>
              <a:ext cx="1069137" cy="263530"/>
            </a:xfrm>
            <a:prstGeom prst="rect">
              <a:avLst/>
            </a:prstGeom>
            <a:solidFill>
              <a:srgbClr val="FBB7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1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Средний риск</a:t>
              </a:r>
              <a:endParaRPr/>
            </a:p>
          </p:txBody>
        </p:sp>
        <p:sp>
          <p:nvSpPr>
            <p:cNvPr id="20" name="Прямоугольник 19"/>
            <p:cNvSpPr/>
            <p:nvPr/>
          </p:nvSpPr>
          <p:spPr bwMode="auto">
            <a:xfrm>
              <a:off x="4367544" y="6404809"/>
              <a:ext cx="1069137" cy="84021"/>
            </a:xfrm>
            <a:prstGeom prst="rect">
              <a:avLst/>
            </a:prstGeom>
            <a:solidFill>
              <a:srgbClr val="DBE1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Пограничный риск</a:t>
              </a:r>
              <a:endParaRPr/>
            </a:p>
          </p:txBody>
        </p:sp>
        <p:sp>
          <p:nvSpPr>
            <p:cNvPr id="21" name="Прямоугольник 20"/>
            <p:cNvSpPr/>
            <p:nvPr/>
          </p:nvSpPr>
          <p:spPr bwMode="auto">
            <a:xfrm>
              <a:off x="4402024" y="6493882"/>
              <a:ext cx="1069137" cy="84021"/>
            </a:xfrm>
            <a:prstGeom prst="rect">
              <a:avLst/>
            </a:prstGeom>
            <a:solidFill>
              <a:srgbClr val="61B4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8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Низкий риск</a:t>
              </a:r>
              <a:endParaRPr/>
            </a:p>
          </p:txBody>
        </p:sp>
        <p:sp>
          <p:nvSpPr>
            <p:cNvPr id="22" name="Прямоугольник 21"/>
            <p:cNvSpPr/>
            <p:nvPr/>
          </p:nvSpPr>
          <p:spPr bwMode="auto">
            <a:xfrm rot="5400000">
              <a:off x="4713958" y="3724173"/>
              <a:ext cx="5378332" cy="264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1" u="none" strike="noStrike" cap="none" spc="0">
                  <a:ln>
                    <a:noFill/>
                  </a:ln>
                  <a:solidFill>
                    <a:srgbClr val="F1563F"/>
                  </a:solidFill>
                  <a:latin typeface="Calibri"/>
                  <a:ea typeface="+mn-ea"/>
                  <a:cs typeface="+mn-cs"/>
                </a:rPr>
                <a:t>СС смерть и риск госпитализаций по причине СН (риск/лет)</a:t>
              </a:r>
              <a:endParaRPr/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7647836" y="3466990"/>
              <a:ext cx="3150198" cy="324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1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Стабильная амбулаторная СНнФВ, ФК </a:t>
              </a:r>
              <a:r>
                <a:rPr lang="en-US" sz="11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NYHA II</a:t>
              </a:r>
              <a:r>
                <a:rPr lang="ru-RU" sz="11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, без недавних госпитализаций по причине СН</a:t>
              </a:r>
              <a:endParaRPr/>
            </a:p>
          </p:txBody>
        </p:sp>
        <p:sp>
          <p:nvSpPr>
            <p:cNvPr id="24" name="Прямоугольник 23"/>
            <p:cNvSpPr/>
            <p:nvPr/>
          </p:nvSpPr>
          <p:spPr bwMode="auto">
            <a:xfrm>
              <a:off x="7595796" y="2120958"/>
              <a:ext cx="2658441" cy="324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1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СНнФВ, недавние госпитализации по причине СН или ухудшение СН</a:t>
              </a:r>
              <a:endParaRPr/>
            </a:p>
          </p:txBody>
        </p:sp>
        <p:sp>
          <p:nvSpPr>
            <p:cNvPr id="26" name="Прямоугольник 25"/>
            <p:cNvSpPr/>
            <p:nvPr/>
          </p:nvSpPr>
          <p:spPr bwMode="auto">
            <a:xfrm>
              <a:off x="7763801" y="1247712"/>
              <a:ext cx="3742660" cy="324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1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Прогрессирующая СНнФВ, рефрактерная к стандартной терапии, повторяющиеся госпитализации по причине СН </a:t>
              </a:r>
              <a:endParaRPr/>
            </a:p>
          </p:txBody>
        </p:sp>
      </p:grp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97668" y="108643"/>
            <a:ext cx="11796663" cy="588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latin typeface="+mn-lt"/>
                <a:ea typeface="+mj-ea"/>
                <a:cs typeface="+mj-cs"/>
              </a:rPr>
              <a:t>Риск</a:t>
            </a:r>
            <a:r>
              <a:rPr lang="en-US" sz="2400" b="1" i="0" u="none" strike="noStrike" cap="none" spc="0">
                <a:ln>
                  <a:noFill/>
                </a:ln>
                <a:latin typeface="+mn-lt"/>
                <a:ea typeface="+mj-ea"/>
                <a:cs typeface="+mj-cs"/>
              </a:rPr>
              <a:t> </a:t>
            </a:r>
            <a:r>
              <a:rPr lang="ru-RU" sz="2400" b="1" i="0" u="none" strike="noStrike" cap="none" spc="0">
                <a:ln>
                  <a:noFill/>
                </a:ln>
                <a:latin typeface="+mn-lt"/>
                <a:ea typeface="+mj-ea"/>
                <a:cs typeface="+mj-cs"/>
              </a:rPr>
              <a:t>ухудшения СН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600" b="1" i="0" u="none" strike="noStrike" cap="none" spc="0">
              <a:ln>
                <a:noFill/>
              </a:ln>
              <a:latin typeface="+mn-lt"/>
              <a:ea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247777" y="6520998"/>
            <a:ext cx="107963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J Am Coll Cardiol. 2023;81(4):413-424. doi: 10.1016/j.jacc.2022.11.023.</a:t>
            </a:r>
            <a:endParaRPr lang="ru-RU" sz="14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/>
          <p:cNvGraphicFramePr>
            <a:graphicFrameLocks noGrp="1"/>
          </p:cNvGraphicFramePr>
          <p:nvPr/>
        </p:nvGraphicFramePr>
        <p:xfrm>
          <a:off x="79783" y="883095"/>
          <a:ext cx="11930707" cy="5401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0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9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7834">
                <a:tc gridSpan="2"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ru-RU">
                          <a:solidFill>
                            <a:schemeClr val="tx1"/>
                          </a:solidFill>
                        </a:rPr>
                        <a:t>Текущее определение ухудшение сердечной недостаточности </a:t>
                      </a:r>
                      <a:endParaRPr/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endParaRPr lang="ru-RU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ru-RU" b="0">
                          <a:solidFill>
                            <a:schemeClr val="tx1"/>
                          </a:solidFill>
                        </a:rPr>
                        <a:t>Ухудшение признаков и симптомов СН у пациента с хронической СН, несмотря на предшествующую  стандартную терапию</a:t>
                      </a:r>
                      <a:endParaRPr/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ru-RU" b="0">
                          <a:solidFill>
                            <a:schemeClr val="tx1"/>
                          </a:solidFill>
                        </a:rPr>
                        <a:t>Требуется срочная  интенсификация терапии, включая госпитализацию, неотложное обращение к врачу или амбулаторную внутривенную терапию диуретиками ± амбулаторная пероральная терапия*</a:t>
                      </a:r>
                      <a:endParaRPr/>
                    </a:p>
                  </a:txBody>
                  <a:tcPr>
                    <a:solidFill>
                      <a:srgbClr val="D8D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99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Ограничения текущего определения</a:t>
                      </a:r>
                      <a:endParaRPr/>
                    </a:p>
                    <a:p>
                      <a:pPr>
                        <a:defRPr/>
                      </a:pPr>
                      <a:endParaRPr lang="ru-RU" b="1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ru-RU">
                          <a:solidFill>
                            <a:schemeClr val="tx1"/>
                          </a:solidFill>
                        </a:rPr>
                        <a:t>Ограничивает возможность выявить бессимптомное, но клинически значимое ухудшение</a:t>
                      </a:r>
                      <a:endParaRPr/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ru-RU">
                          <a:solidFill>
                            <a:schemeClr val="tx1"/>
                          </a:solidFill>
                        </a:rPr>
                        <a:t>Определение больше связано с терапией, а не с биологией процесса</a:t>
                      </a:r>
                      <a:endParaRPr/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ru-RU">
                          <a:solidFill>
                            <a:schemeClr val="tx1"/>
                          </a:solidFill>
                        </a:rPr>
                        <a:t>Неопределенный временной горизонт после ухудшения СН, позволяющий отличить ухудшение от возврата к «стабильной» постоянной СН</a:t>
                      </a:r>
                      <a:endParaRPr/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ru-RU">
                          <a:solidFill>
                            <a:schemeClr val="tx1"/>
                          </a:solidFill>
                        </a:rPr>
                        <a:t>Нет понятия необходимого уровня фоновой терапии для отличия ухудшения СН от «нелеченой» СН</a:t>
                      </a:r>
                      <a:endParaRPr/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ru-RU">
                          <a:solidFill>
                            <a:schemeClr val="tx1"/>
                          </a:solidFill>
                        </a:rPr>
                        <a:t>Нет консенсуса по определению «интенсификация пероральной терапии»</a:t>
                      </a:r>
                      <a:endParaRPr/>
                    </a:p>
                  </a:txBody>
                  <a:tcPr>
                    <a:solidFill>
                      <a:srgbClr val="FCD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Потенциальное направление будущего 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b="1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ru-RU">
                          <a:solidFill>
                            <a:schemeClr val="tx1"/>
                          </a:solidFill>
                        </a:rPr>
                        <a:t>Продолжать усилия по созданию объективного, воспроизводимого биологического определения ухудшения СН (биомаркеры, модели риска, имплантируемый мониторинг гемодинамики)</a:t>
                      </a:r>
                      <a:endParaRPr/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ru-RU">
                          <a:solidFill>
                            <a:schemeClr val="tx1"/>
                          </a:solidFill>
                        </a:rPr>
                        <a:t>Проведение клинических исследований по применению клинических рекомендаций по СН, включая оптимальное усиление существующих методов лечения хронической СН и использование новых методов лечения</a:t>
                      </a:r>
                      <a:endParaRPr/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ru-RU">
                          <a:solidFill>
                            <a:schemeClr val="tx1"/>
                          </a:solidFill>
                        </a:rPr>
                        <a:t>Применять принципы терапии ухудшения СН на разных этапах (амбулаторном и стационарном) </a:t>
                      </a:r>
                      <a:endParaRPr/>
                    </a:p>
                  </a:txBody>
                  <a:tcPr>
                    <a:solidFill>
                      <a:srgbClr val="DDE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35709" y="216168"/>
            <a:ext cx="11796663" cy="4303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latin typeface="+mn-lt"/>
                <a:ea typeface="+mj-ea"/>
                <a:cs typeface="+mj-cs"/>
              </a:rPr>
              <a:t>Определение ухудшения сердечной недостаточности 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600" b="1" i="0" u="none" strike="noStrike" cap="none" spc="0">
              <a:ln>
                <a:noFill/>
              </a:ln>
              <a:latin typeface="+mn-lt"/>
              <a:ea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247777" y="6520998"/>
            <a:ext cx="107963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J Am Coll Cardiol. 2023;81(4):413-424. doi: 10.1016/j.jacc.2022.11.023.</a:t>
            </a:r>
            <a:endParaRPr lang="ru-RU" sz="14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/>
          <p:cNvGraphicFramePr>
            <a:graphicFrameLocks noGrp="1"/>
          </p:cNvGraphicFramePr>
          <p:nvPr/>
        </p:nvGraphicFramePr>
        <p:xfrm>
          <a:off x="106166" y="1005840"/>
          <a:ext cx="11979667" cy="48463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979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499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Признать ухудшение СН событием, знаменующим начало нового этапа в естественной истории СН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74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Отличать пациентов с ухудшением СН от пациентов с СН de novo, не получающих стандартную терапию СН или пациентов с основными вторичными факторами риска (например, острый коронарный синдром, инфекция)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99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Установить биологическое определение ухудшения СН, которое не зависит от условий проводимой терапии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74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Признать возможность «тихого» ухудшения СН, когда признаки и симптомы могут оставаться неизменными, но биомаркеры ухудшаются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74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Повысить актуальность и включить в рекомендации основы терапии ухудшения СН  (критерии госпитализации, неотложная помощь, ведение на амбулаторном этапе)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001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Провести клинические исследования для оцени новых биомаркеров, эффективности модели риска и имплантируемый мониторинг гемодинамики, чтобы предсказать риск обострения СН у пациентов с хронической СН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49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Выработать консенсус по терапии диуретиками (доза, способ введения, продолжительность) и/или других препаратов для лечения ухудшения СН. Включить интенсификацию пероральных диуретиков в определение ухудшение сердечной недостаточности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710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Полное отсутствие стандартной терапии следует рассматривать как «нелеченую СН»,  а не ухудшение СН.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/>
                        <a:t>Разработать </a:t>
                      </a:r>
                      <a:r>
                        <a:rPr lang="ru-RU" sz="1800">
                          <a:solidFill>
                            <a:schemeClr val="dk1"/>
                          </a:solidFill>
                        </a:rPr>
                        <a:t>консенсус минимальная стандартной терапии, чтобы отличить ухудшение СН от недостаточной терапии СН</a:t>
                      </a:r>
                      <a:endParaRPr lang="ru-RU" sz="18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669798" y="208524"/>
            <a:ext cx="1074443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ea typeface="+mn-ea"/>
                <a:cs typeface="+mn-cs"/>
              </a:rPr>
              <a:t>Рекомендации и будущие направления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278314" y="6341699"/>
            <a:ext cx="107963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J Am Coll Cardiol. 2023;81(4):413-424. doi: 10.1016/j.jacc.2022.11.023.</a:t>
            </a:r>
            <a:endParaRPr lang="ru-RU" sz="14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" name="Текст 42"/>
          <p:cNvSpPr>
            <a:spLocks noGrp="1"/>
          </p:cNvSpPr>
          <p:nvPr>
            <p:ph type="body" sz="quarter" idx="15"/>
          </p:nvPr>
        </p:nvSpPr>
        <p:spPr bwMode="auto">
          <a:xfrm>
            <a:off x="407987" y="1986441"/>
            <a:ext cx="5992813" cy="4334238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1">
                <a:latin typeface="Arial"/>
                <a:cs typeface="Arial"/>
              </a:rPr>
              <a:t>Признаки застоя по малому кругу кровообращения: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Arial"/>
                <a:cs typeface="Arial"/>
              </a:rPr>
              <a:t>Слабость, утомляемость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Arial"/>
                <a:cs typeface="Arial"/>
              </a:rPr>
              <a:t>Ортопноэ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Arial"/>
                <a:cs typeface="Arial"/>
              </a:rPr>
              <a:t>Пароксизмальная одышка по ночам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Arial"/>
                <a:cs typeface="Arial"/>
              </a:rPr>
              <a:t>Влажные незвонкие хрипы при аускультации обоих лёгких</a:t>
            </a:r>
            <a:endParaRPr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Arial"/>
                <a:cs typeface="Arial"/>
              </a:rPr>
              <a:t>Характерные изменения на рентгенограмме грудной клетки</a:t>
            </a:r>
            <a:endParaRPr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1">
                <a:latin typeface="Arial"/>
                <a:cs typeface="Arial"/>
              </a:rPr>
              <a:t>Признаки застоя по большому кругу кровообращения:</a:t>
            </a:r>
            <a:endParaRPr lang="ru-RU" sz="1400" b="1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Arial"/>
                <a:cs typeface="Arial"/>
              </a:rPr>
              <a:t>Растяжения вен шеи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Arial"/>
                <a:cs typeface="Arial"/>
              </a:rPr>
              <a:t>Увеличение печени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Arial"/>
                <a:cs typeface="Arial"/>
              </a:rPr>
              <a:t>Гепато-югулярный рефлюкс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Arial"/>
                <a:cs typeface="Arial"/>
              </a:rPr>
              <a:t>Симптомы застоя в пищеварительном тракте,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Arial"/>
                <a:cs typeface="Arial"/>
              </a:rPr>
              <a:t>Двусторонние периферические отёки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Arial"/>
                <a:cs typeface="Arial"/>
              </a:rPr>
              <a:t>Асцит</a:t>
            </a:r>
            <a:endParaRPr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1">
                <a:latin typeface="Arial"/>
                <a:cs typeface="Arial"/>
              </a:rPr>
              <a:t>Проявления гиперфузии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Arial"/>
                <a:cs typeface="Arial"/>
              </a:rPr>
              <a:t>Слабость, утомляемость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Arial"/>
                <a:cs typeface="Arial"/>
              </a:rPr>
              <a:t>Картина шока (холодные и влажные конечности, олигурия, спутанность сознания, слабое наполнение пульса)</a:t>
            </a:r>
            <a:endParaRPr/>
          </a:p>
        </p:txBody>
      </p:sp>
      <p:sp>
        <p:nvSpPr>
          <p:cNvPr id="19" name="Заголовок 18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/>
                <a:cs typeface="Arial"/>
              </a:rPr>
              <a:t>Клинические проявления ОСН и ОДСН</a:t>
            </a:r>
            <a:endParaRPr/>
          </a:p>
        </p:txBody>
      </p:sp>
      <p:sp>
        <p:nvSpPr>
          <p:cNvPr id="42" name="Текст 41"/>
          <p:cNvSpPr>
            <a:spLocks noGrp="1"/>
          </p:cNvSpPr>
          <p:nvPr>
            <p:ph type="body" sz="quarter" idx="13"/>
          </p:nvPr>
        </p:nvSpPr>
        <p:spPr bwMode="auto">
          <a:xfrm>
            <a:off x="409489" y="1292335"/>
            <a:ext cx="5992813" cy="799027"/>
          </a:xfrm>
        </p:spPr>
        <p:txBody>
          <a:bodyPr/>
          <a:lstStyle/>
          <a:p>
            <a:pPr>
              <a:defRPr/>
            </a:pPr>
            <a:r>
              <a:rPr lang="ru-RU">
                <a:latin typeface="Arial"/>
                <a:cs typeface="Arial"/>
              </a:rPr>
              <a:t>ОСН и ОДСН</a:t>
            </a:r>
            <a:endParaRPr/>
          </a:p>
        </p:txBody>
      </p:sp>
      <p:sp>
        <p:nvSpPr>
          <p:cNvPr id="45" name="Текст 44"/>
          <p:cNvSpPr>
            <a:spLocks noGrp="1"/>
          </p:cNvSpPr>
          <p:nvPr>
            <p:ph type="body" sz="quarter" idx="111"/>
          </p:nvPr>
        </p:nvSpPr>
        <p:spPr bwMode="auto">
          <a:xfrm>
            <a:off x="407987" y="6223000"/>
            <a:ext cx="11684807" cy="918451"/>
          </a:xfrm>
        </p:spPr>
        <p:txBody>
          <a:bodyPr/>
          <a:lstStyle/>
          <a:p>
            <a:pPr>
              <a:defRPr/>
            </a:pPr>
            <a:r>
              <a:rPr lang="ru-RU" sz="900" dirty="0"/>
              <a:t>Терещенко С.Н., Жиров И.В., </a:t>
            </a:r>
            <a:r>
              <a:rPr lang="ru-RU" sz="900" dirty="0" err="1"/>
              <a:t>Ускач</a:t>
            </a:r>
            <a:r>
              <a:rPr lang="ru-RU" sz="900" dirty="0"/>
              <a:t> Т.М., </a:t>
            </a:r>
            <a:r>
              <a:rPr lang="ru-RU" sz="900" dirty="0" err="1"/>
              <a:t>Саидова</a:t>
            </a:r>
            <a:r>
              <a:rPr lang="ru-RU" sz="900" dirty="0"/>
              <a:t> М.А., Голицын С.П., Римская Е.М., Насонова С.Н., Нарусов О.Ю., Сафиуллина А.А., Терещенко А.С., Стукалова О.В. Клинические рекомендации Евразийской Ассоциации Кардиологов (ЕАК)/ Национального общества по изучению сердечной недостаточности и заболеваний миокарда (НОИСН) по диагностике и лечению хронической сердечной недостаточности (2024). Евразийский кардиологический журнал. Май 2024;(2):6-76. </a:t>
            </a:r>
            <a:r>
              <a:rPr lang="ru-RU" sz="900" dirty="0" err="1"/>
              <a:t>https</a:t>
            </a:r>
            <a:r>
              <a:rPr lang="ru-RU" sz="900" dirty="0"/>
              <a:t>://</a:t>
            </a:r>
            <a:r>
              <a:rPr lang="ru-RU" sz="900" dirty="0" err="1"/>
              <a:t>doi.org</a:t>
            </a:r>
            <a:r>
              <a:rPr lang="ru-RU" sz="900" dirty="0"/>
              <a:t>/10.38109/2225-1685-2024-2-6-76</a:t>
            </a:r>
            <a:endParaRPr lang="ru-RU" sz="900" b="0" i="0" dirty="0">
              <a:solidFill>
                <a:srgbClr val="666666"/>
              </a:solidFill>
              <a:latin typeface="Arial"/>
              <a:cs typeface="Arial"/>
            </a:endParaRPr>
          </a:p>
          <a:p>
            <a:pPr>
              <a:defRPr/>
            </a:pPr>
            <a:endParaRPr lang="ru-RU" sz="900" b="0" i="0" dirty="0">
              <a:solidFill>
                <a:srgbClr val="666666"/>
              </a:solidFill>
              <a:latin typeface="Arial"/>
              <a:cs typeface="Arial"/>
            </a:endParaRPr>
          </a:p>
        </p:txBody>
      </p:sp>
      <p:cxnSp>
        <p:nvCxnSpPr>
          <p:cNvPr id="41" name="Прямая соединительная линия 40"/>
          <p:cNvCxnSpPr>
            <a:cxnSpLocks/>
          </p:cNvCxnSpPr>
          <p:nvPr/>
        </p:nvCxnSpPr>
        <p:spPr bwMode="auto">
          <a:xfrm>
            <a:off x="407987" y="1095050"/>
            <a:ext cx="108696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трелка: вправо 46"/>
          <p:cNvSpPr/>
          <p:nvPr/>
        </p:nvSpPr>
        <p:spPr bwMode="auto">
          <a:xfrm>
            <a:off x="6662899" y="3590015"/>
            <a:ext cx="420129" cy="37070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8" name="Текст 41"/>
          <p:cNvSpPr txBox="1"/>
          <p:nvPr/>
        </p:nvSpPr>
        <p:spPr bwMode="auto">
          <a:xfrm>
            <a:off x="7345127" y="2578875"/>
            <a:ext cx="4071894" cy="6572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lIns="180000" tIns="45720" rIns="180000" bIns="45720" rtlCol="0" anchor="ctr" anchorCtr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/>
              <a:buNone/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/>
              <a:buChar char="•"/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/>
              <a:buChar char="•"/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Arial"/>
                <a:ea typeface="+mn-ea"/>
                <a:cs typeface="Arial"/>
              </a:rPr>
              <a:t>Только при ОДСН</a:t>
            </a:r>
            <a:endParaRPr/>
          </a:p>
        </p:txBody>
      </p:sp>
      <p:sp>
        <p:nvSpPr>
          <p:cNvPr id="49" name="Текст 42"/>
          <p:cNvSpPr txBox="1"/>
          <p:nvPr/>
        </p:nvSpPr>
        <p:spPr bwMode="auto">
          <a:xfrm>
            <a:off x="7345127" y="3102246"/>
            <a:ext cx="4071894" cy="14593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vert="horz" lIns="180000" tIns="180000" rIns="180000" bIns="180000" rtlCol="0">
            <a:noAutofit/>
          </a:bodyPr>
          <a:lstStyle>
            <a:lvl1pPr marL="228600" indent="-228600" algn="l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800" marR="0" indent="-230400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/>
              <a:buChar char="•"/>
              <a:defRPr lang="en-US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/>
              <a:buChar char="•"/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/>
              <a:buChar char="•"/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srgbClr val="3F4444"/>
                </a:solidFill>
                <a:latin typeface="Arial"/>
                <a:ea typeface="+mn-ea"/>
                <a:cs typeface="Arial"/>
              </a:rPr>
              <a:t>Признаки застоя и гипоперфузии могут присутствовать как по-отдельности, так и одновременно, меняясь по ходу лечения</a:t>
            </a:r>
            <a:endParaRPr lang="ru-RU" sz="2000" b="0" i="0" u="none" strike="noStrike" cap="none" spc="0">
              <a:ln>
                <a:noFill/>
              </a:ln>
              <a:solidFill>
                <a:srgbClr val="3F4444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Arial Narrow"/>
        <a:ea typeface="Arial"/>
        <a:cs typeface="Arial"/>
      </a:majorFont>
      <a:minorFont>
        <a:latin typeface="Arial Narrow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Другая 1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402F"/>
      </a:accent1>
      <a:accent2>
        <a:srgbClr val="3498D3"/>
      </a:accent2>
      <a:accent3>
        <a:srgbClr val="C3D42D"/>
      </a:accent3>
      <a:accent4>
        <a:srgbClr val="C4C4C4"/>
      </a:accent4>
      <a:accent5>
        <a:srgbClr val="515151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9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straZeneca Standard Template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Arial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1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6.xml><?xml version="1.0" encoding="utf-8"?>
<a:theme xmlns:a="http://schemas.openxmlformats.org/drawingml/2006/main" name="Text with Image Layouts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Arial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1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7.xml><?xml version="1.0" encoding="utf-8"?>
<a:theme xmlns:a="http://schemas.openxmlformats.org/drawingml/2006/main" name="Alternative Content Layouts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Arial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1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8.xml><?xml version="1.0" encoding="utf-8"?>
<a:theme xmlns:a="http://schemas.openxmlformats.org/drawingml/2006/main" name="1_AstraZeneca Standard Template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normAutofit/>
      </a:bodyPr>
      <a:lstStyle>
        <a:defPPr algn="ctr">
          <a:lnSpc>
            <a:spcPct val="90000"/>
          </a:lnSpc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Aft>
            <a:spcPts val="600"/>
          </a:spcAft>
          <a:defRPr dirty="0" err="1" smtClean="0"/>
        </a:defPPr>
      </a:lstStyle>
    </a:txDef>
  </a:objectDefaults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blank" id="{9FA266AB-5005-44F8-ABE1-CBD751927E0B}" vid="{01D0DAFE-49CF-437F-BBAC-5737518177C1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BrandIn lastLayout="1"/>
</file>

<file path=customXml/itemProps1.xml><?xml version="1.0" encoding="utf-8"?>
<ds:datastoreItem xmlns:ds="http://schemas.openxmlformats.org/officeDocument/2006/customXml" ds:itemID="{A9377F0E-6DE4-47A6-94F7-B5269FE2FCE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2930</TotalTime>
  <Words>3985</Words>
  <Application>Microsoft Office PowerPoint</Application>
  <DocSecurity>0</DocSecurity>
  <PresentationFormat>Широкоэкранный</PresentationFormat>
  <Paragraphs>618</Paragraphs>
  <Slides>37</Slides>
  <Notes>32</Notes>
  <HiddenSlides>6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37</vt:i4>
      </vt:variant>
    </vt:vector>
  </HeadingPairs>
  <TitlesOfParts>
    <vt:vector size="53" baseType="lpstr">
      <vt:lpstr>Arial</vt:lpstr>
      <vt:lpstr>Arial Black</vt:lpstr>
      <vt:lpstr>Arial Narrow</vt:lpstr>
      <vt:lpstr>Calibri</vt:lpstr>
      <vt:lpstr>Calibri Light</vt:lpstr>
      <vt:lpstr>Century Gothic</vt:lpstr>
      <vt:lpstr>Myriad Pro</vt:lpstr>
      <vt:lpstr>Wingdings</vt:lpstr>
      <vt:lpstr>Тема Office</vt:lpstr>
      <vt:lpstr>1_Тема Office</vt:lpstr>
      <vt:lpstr>2_Тема Office</vt:lpstr>
      <vt:lpstr>4_Тема Office</vt:lpstr>
      <vt:lpstr>AstraZeneca Standard Template</vt:lpstr>
      <vt:lpstr>Text with Image Layouts</vt:lpstr>
      <vt:lpstr>Alternative Content Layouts</vt:lpstr>
      <vt:lpstr>1_AstraZeneca Standard 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Клинические проявления ОСН и ОДСН</vt:lpstr>
      <vt:lpstr>Биомаркеры застоя и повреждения легких у пациентов с ОДСН </vt:lpstr>
      <vt:lpstr>Биомаркеры застоя и повреждения легких у пациентов с ОДСН </vt:lpstr>
      <vt:lpstr>Частота выявления застоя у пациентов c ОДСН при выписке в зависимости от количества методов, используемых для оценки </vt:lpstr>
      <vt:lpstr>Оценка ОР в достижении комбинированной конечной точки (смертность + повторная госпитализация) в зависимости от комбинации различных методик  </vt:lpstr>
      <vt:lpstr>Исследование TAP-IT: эффективность торакоцентеза в дополнение к диуретической терапии по сравнению с консервативной тактикой у пациентов с ОДСН и плевральным выпотом   </vt:lpstr>
      <vt:lpstr>Дизайн исследования</vt:lpstr>
      <vt:lpstr>Дизайн исследования</vt:lpstr>
      <vt:lpstr>Оценка исходов</vt:lpstr>
      <vt:lpstr>Исходные характеристики пациентов</vt:lpstr>
      <vt:lpstr>Результаты: первичная конечная точка</vt:lpstr>
      <vt:lpstr>Длительность госпитализации</vt:lpstr>
      <vt:lpstr>Данные по смертности</vt:lpstr>
      <vt:lpstr>Презентация PowerPoint</vt:lpstr>
      <vt:lpstr>Презентация PowerPoint</vt:lpstr>
      <vt:lpstr>Исследование ENACT-HF: эффективность стандартизованного протокола диуретической терапии, основанного на натрийурезе, у пациентов с ОСН</vt:lpstr>
      <vt:lpstr>Исследование ENACT-HF: исходные характеристики</vt:lpstr>
      <vt:lpstr>Исследование ENACT-HF: первичная конечная точка</vt:lpstr>
      <vt:lpstr>Исследование ENACT-HF: вторичные конечные точки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Алгоритм титрации ОМТ на амбулаторном этапе </vt:lpstr>
      <vt:lpstr>Влияние клинических и фармакоэкономических показателей на амбулаторном и стационарном этапе у пациентов с ухудшением СН</vt:lpstr>
      <vt:lpstr>Влияние клинических и фармакоэкономических показателей на амбулаторном и стационарном этапе у пациентов с ухудшением СН</vt:lpstr>
      <vt:lpstr>Благодарю за внимание!!!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Brekht,Margarita (HP Medicine) BI-RU-M</dc:creator>
  <cp:keywords/>
  <dc:description/>
  <cp:lastModifiedBy>Морозов Владимир</cp:lastModifiedBy>
  <cp:revision>37</cp:revision>
  <dcterms:created xsi:type="dcterms:W3CDTF">2023-07-28T12:32:13Z</dcterms:created>
  <dcterms:modified xsi:type="dcterms:W3CDTF">2026-03-31T20:19:34Z</dcterms:modified>
  <cp:category/>
  <dc:identifier/>
  <cp:contentStatus/>
  <dc:language/>
  <cp:version/>
</cp:coreProperties>
</file>